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1" r:id="rId3"/>
    <p:sldId id="257" r:id="rId4"/>
    <p:sldId id="258" r:id="rId5"/>
    <p:sldId id="259" r:id="rId6"/>
    <p:sldId id="260" r:id="rId7"/>
    <p:sldId id="261" r:id="rId8"/>
    <p:sldId id="282"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3" r:id="rId29"/>
    <p:sldId id="284" r:id="rId30"/>
    <p:sldId id="291"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11" r:id="rId54"/>
    <p:sldId id="312" r:id="rId55"/>
    <p:sldId id="316" r:id="rId56"/>
    <p:sldId id="313" r:id="rId57"/>
    <p:sldId id="317" r:id="rId58"/>
    <p:sldId id="308" r:id="rId59"/>
    <p:sldId id="309"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E7673-D907-4FE4-B234-6FF7ABE6D1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ED5CD96-FDD5-4ACB-8372-52F45F31F9D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426A9EF-612D-44C2-B517-FE444723C1A0}"/>
              </a:ext>
            </a:extLst>
          </p:cNvPr>
          <p:cNvSpPr>
            <a:spLocks noGrp="1"/>
          </p:cNvSpPr>
          <p:nvPr>
            <p:ph type="dt" sz="half" idx="10"/>
          </p:nvPr>
        </p:nvSpPr>
        <p:spPr/>
        <p:txBody>
          <a:bodyPr/>
          <a:lstStyle/>
          <a:p>
            <a:fld id="{11805FEF-EF4B-4775-A032-2E60D4B10317}" type="datetimeFigureOut">
              <a:rPr lang="en-US" smtClean="0"/>
              <a:t>7/17/2020</a:t>
            </a:fld>
            <a:endParaRPr lang="en-US"/>
          </a:p>
        </p:txBody>
      </p:sp>
      <p:sp>
        <p:nvSpPr>
          <p:cNvPr id="5" name="Footer Placeholder 4">
            <a:extLst>
              <a:ext uri="{FF2B5EF4-FFF2-40B4-BE49-F238E27FC236}">
                <a16:creationId xmlns:a16="http://schemas.microsoft.com/office/drawing/2014/main" id="{2DE01B9D-A366-411E-9547-D07CFA8A71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EF6788-992E-4C86-8CB0-7A32B4EBCF67}"/>
              </a:ext>
            </a:extLst>
          </p:cNvPr>
          <p:cNvSpPr>
            <a:spLocks noGrp="1"/>
          </p:cNvSpPr>
          <p:nvPr>
            <p:ph type="sldNum" sz="quarter" idx="12"/>
          </p:nvPr>
        </p:nvSpPr>
        <p:spPr/>
        <p:txBody>
          <a:bodyPr/>
          <a:lstStyle/>
          <a:p>
            <a:fld id="{A8906D63-BBEF-47DC-800C-347446CA90A4}" type="slidenum">
              <a:rPr lang="en-US" smtClean="0"/>
              <a:t>‹#›</a:t>
            </a:fld>
            <a:endParaRPr lang="en-US"/>
          </a:p>
        </p:txBody>
      </p:sp>
    </p:spTree>
    <p:extLst>
      <p:ext uri="{BB962C8B-B14F-4D97-AF65-F5344CB8AC3E}">
        <p14:creationId xmlns:p14="http://schemas.microsoft.com/office/powerpoint/2010/main" val="3900908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7119B-281A-4777-9A06-45F9849C017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09BB49F-6299-4066-87AD-5A7CF5F9E77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7FF42F-D3C8-46D9-9518-2847D0A7F2D3}"/>
              </a:ext>
            </a:extLst>
          </p:cNvPr>
          <p:cNvSpPr>
            <a:spLocks noGrp="1"/>
          </p:cNvSpPr>
          <p:nvPr>
            <p:ph type="dt" sz="half" idx="10"/>
          </p:nvPr>
        </p:nvSpPr>
        <p:spPr/>
        <p:txBody>
          <a:bodyPr/>
          <a:lstStyle/>
          <a:p>
            <a:fld id="{11805FEF-EF4B-4775-A032-2E60D4B10317}" type="datetimeFigureOut">
              <a:rPr lang="en-US" smtClean="0"/>
              <a:t>7/17/2020</a:t>
            </a:fld>
            <a:endParaRPr lang="en-US"/>
          </a:p>
        </p:txBody>
      </p:sp>
      <p:sp>
        <p:nvSpPr>
          <p:cNvPr id="5" name="Footer Placeholder 4">
            <a:extLst>
              <a:ext uri="{FF2B5EF4-FFF2-40B4-BE49-F238E27FC236}">
                <a16:creationId xmlns:a16="http://schemas.microsoft.com/office/drawing/2014/main" id="{A64ADBED-A2B9-4B2B-9EAB-9CF6BF3312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058D9C-09E5-4488-8255-8D5214EC4A07}"/>
              </a:ext>
            </a:extLst>
          </p:cNvPr>
          <p:cNvSpPr>
            <a:spLocks noGrp="1"/>
          </p:cNvSpPr>
          <p:nvPr>
            <p:ph type="sldNum" sz="quarter" idx="12"/>
          </p:nvPr>
        </p:nvSpPr>
        <p:spPr/>
        <p:txBody>
          <a:bodyPr/>
          <a:lstStyle/>
          <a:p>
            <a:fld id="{A8906D63-BBEF-47DC-800C-347446CA90A4}" type="slidenum">
              <a:rPr lang="en-US" smtClean="0"/>
              <a:t>‹#›</a:t>
            </a:fld>
            <a:endParaRPr lang="en-US"/>
          </a:p>
        </p:txBody>
      </p:sp>
    </p:spTree>
    <p:extLst>
      <p:ext uri="{BB962C8B-B14F-4D97-AF65-F5344CB8AC3E}">
        <p14:creationId xmlns:p14="http://schemas.microsoft.com/office/powerpoint/2010/main" val="2238470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38610D1-BF0C-44B6-9861-B4025DF2595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2B54F89-E925-43C4-8E28-34D1655028F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7B65C1-066B-4B6D-A8B7-F4D27D4E072D}"/>
              </a:ext>
            </a:extLst>
          </p:cNvPr>
          <p:cNvSpPr>
            <a:spLocks noGrp="1"/>
          </p:cNvSpPr>
          <p:nvPr>
            <p:ph type="dt" sz="half" idx="10"/>
          </p:nvPr>
        </p:nvSpPr>
        <p:spPr/>
        <p:txBody>
          <a:bodyPr/>
          <a:lstStyle/>
          <a:p>
            <a:fld id="{11805FEF-EF4B-4775-A032-2E60D4B10317}" type="datetimeFigureOut">
              <a:rPr lang="en-US" smtClean="0"/>
              <a:t>7/17/2020</a:t>
            </a:fld>
            <a:endParaRPr lang="en-US"/>
          </a:p>
        </p:txBody>
      </p:sp>
      <p:sp>
        <p:nvSpPr>
          <p:cNvPr id="5" name="Footer Placeholder 4">
            <a:extLst>
              <a:ext uri="{FF2B5EF4-FFF2-40B4-BE49-F238E27FC236}">
                <a16:creationId xmlns:a16="http://schemas.microsoft.com/office/drawing/2014/main" id="{C74F13E9-E6EC-4CDD-ABDB-349905FA98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BDA0CB-DA56-4E00-9889-707046916F08}"/>
              </a:ext>
            </a:extLst>
          </p:cNvPr>
          <p:cNvSpPr>
            <a:spLocks noGrp="1"/>
          </p:cNvSpPr>
          <p:nvPr>
            <p:ph type="sldNum" sz="quarter" idx="12"/>
          </p:nvPr>
        </p:nvSpPr>
        <p:spPr/>
        <p:txBody>
          <a:bodyPr/>
          <a:lstStyle/>
          <a:p>
            <a:fld id="{A8906D63-BBEF-47DC-800C-347446CA90A4}" type="slidenum">
              <a:rPr lang="en-US" smtClean="0"/>
              <a:t>‹#›</a:t>
            </a:fld>
            <a:endParaRPr lang="en-US"/>
          </a:p>
        </p:txBody>
      </p:sp>
    </p:spTree>
    <p:extLst>
      <p:ext uri="{BB962C8B-B14F-4D97-AF65-F5344CB8AC3E}">
        <p14:creationId xmlns:p14="http://schemas.microsoft.com/office/powerpoint/2010/main" val="4207006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C1A69-C620-4CBB-BC8B-3A3520B65C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0B1044-7946-41F8-978E-79A78CA7FF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6A23C5-8A1C-4863-A2E3-E46A82704574}"/>
              </a:ext>
            </a:extLst>
          </p:cNvPr>
          <p:cNvSpPr>
            <a:spLocks noGrp="1"/>
          </p:cNvSpPr>
          <p:nvPr>
            <p:ph type="dt" sz="half" idx="10"/>
          </p:nvPr>
        </p:nvSpPr>
        <p:spPr/>
        <p:txBody>
          <a:bodyPr/>
          <a:lstStyle/>
          <a:p>
            <a:fld id="{11805FEF-EF4B-4775-A032-2E60D4B10317}" type="datetimeFigureOut">
              <a:rPr lang="en-US" smtClean="0"/>
              <a:t>7/17/2020</a:t>
            </a:fld>
            <a:endParaRPr lang="en-US"/>
          </a:p>
        </p:txBody>
      </p:sp>
      <p:sp>
        <p:nvSpPr>
          <p:cNvPr id="5" name="Footer Placeholder 4">
            <a:extLst>
              <a:ext uri="{FF2B5EF4-FFF2-40B4-BE49-F238E27FC236}">
                <a16:creationId xmlns:a16="http://schemas.microsoft.com/office/drawing/2014/main" id="{21FFBAA8-C917-43D2-BB9F-918D37FC40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E097C-8B3D-46F8-9468-547A0B9BE350}"/>
              </a:ext>
            </a:extLst>
          </p:cNvPr>
          <p:cNvSpPr>
            <a:spLocks noGrp="1"/>
          </p:cNvSpPr>
          <p:nvPr>
            <p:ph type="sldNum" sz="quarter" idx="12"/>
          </p:nvPr>
        </p:nvSpPr>
        <p:spPr/>
        <p:txBody>
          <a:bodyPr/>
          <a:lstStyle/>
          <a:p>
            <a:fld id="{A8906D63-BBEF-47DC-800C-347446CA90A4}" type="slidenum">
              <a:rPr lang="en-US" smtClean="0"/>
              <a:t>‹#›</a:t>
            </a:fld>
            <a:endParaRPr lang="en-US"/>
          </a:p>
        </p:txBody>
      </p:sp>
    </p:spTree>
    <p:extLst>
      <p:ext uri="{BB962C8B-B14F-4D97-AF65-F5344CB8AC3E}">
        <p14:creationId xmlns:p14="http://schemas.microsoft.com/office/powerpoint/2010/main" val="334161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07777-22DD-4867-BAB1-52CFC3080D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6C636D8-35B1-4063-AC05-5D397A5AE2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508A00-3B82-4FCF-BFFA-E9F7DD1A1B16}"/>
              </a:ext>
            </a:extLst>
          </p:cNvPr>
          <p:cNvSpPr>
            <a:spLocks noGrp="1"/>
          </p:cNvSpPr>
          <p:nvPr>
            <p:ph type="dt" sz="half" idx="10"/>
          </p:nvPr>
        </p:nvSpPr>
        <p:spPr/>
        <p:txBody>
          <a:bodyPr/>
          <a:lstStyle/>
          <a:p>
            <a:fld id="{11805FEF-EF4B-4775-A032-2E60D4B10317}" type="datetimeFigureOut">
              <a:rPr lang="en-US" smtClean="0"/>
              <a:t>7/17/2020</a:t>
            </a:fld>
            <a:endParaRPr lang="en-US"/>
          </a:p>
        </p:txBody>
      </p:sp>
      <p:sp>
        <p:nvSpPr>
          <p:cNvPr id="5" name="Footer Placeholder 4">
            <a:extLst>
              <a:ext uri="{FF2B5EF4-FFF2-40B4-BE49-F238E27FC236}">
                <a16:creationId xmlns:a16="http://schemas.microsoft.com/office/drawing/2014/main" id="{F45E3FFE-6ECD-4AC8-B57B-89FFA6243B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D280F9-1C60-4B7B-8941-3D578F61FC7C}"/>
              </a:ext>
            </a:extLst>
          </p:cNvPr>
          <p:cNvSpPr>
            <a:spLocks noGrp="1"/>
          </p:cNvSpPr>
          <p:nvPr>
            <p:ph type="sldNum" sz="quarter" idx="12"/>
          </p:nvPr>
        </p:nvSpPr>
        <p:spPr/>
        <p:txBody>
          <a:bodyPr/>
          <a:lstStyle/>
          <a:p>
            <a:fld id="{A8906D63-BBEF-47DC-800C-347446CA90A4}" type="slidenum">
              <a:rPr lang="en-US" smtClean="0"/>
              <a:t>‹#›</a:t>
            </a:fld>
            <a:endParaRPr lang="en-US"/>
          </a:p>
        </p:txBody>
      </p:sp>
    </p:spTree>
    <p:extLst>
      <p:ext uri="{BB962C8B-B14F-4D97-AF65-F5344CB8AC3E}">
        <p14:creationId xmlns:p14="http://schemas.microsoft.com/office/powerpoint/2010/main" val="23980650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75C70-5538-4198-B31C-E375D86322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DE4CF1-F64D-4798-B316-0C690B0F80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489E8A2-997F-430C-94F8-87DE0A2C9CC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701F59C-7B8C-41FC-9E98-A61985A112C2}"/>
              </a:ext>
            </a:extLst>
          </p:cNvPr>
          <p:cNvSpPr>
            <a:spLocks noGrp="1"/>
          </p:cNvSpPr>
          <p:nvPr>
            <p:ph type="dt" sz="half" idx="10"/>
          </p:nvPr>
        </p:nvSpPr>
        <p:spPr/>
        <p:txBody>
          <a:bodyPr/>
          <a:lstStyle/>
          <a:p>
            <a:fld id="{11805FEF-EF4B-4775-A032-2E60D4B10317}" type="datetimeFigureOut">
              <a:rPr lang="en-US" smtClean="0"/>
              <a:t>7/17/2020</a:t>
            </a:fld>
            <a:endParaRPr lang="en-US"/>
          </a:p>
        </p:txBody>
      </p:sp>
      <p:sp>
        <p:nvSpPr>
          <p:cNvPr id="6" name="Footer Placeholder 5">
            <a:extLst>
              <a:ext uri="{FF2B5EF4-FFF2-40B4-BE49-F238E27FC236}">
                <a16:creationId xmlns:a16="http://schemas.microsoft.com/office/drawing/2014/main" id="{6732AFB5-A7B9-4A8C-A41D-EC78432430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76857A-E350-45EE-B119-900162D09C4D}"/>
              </a:ext>
            </a:extLst>
          </p:cNvPr>
          <p:cNvSpPr>
            <a:spLocks noGrp="1"/>
          </p:cNvSpPr>
          <p:nvPr>
            <p:ph type="sldNum" sz="quarter" idx="12"/>
          </p:nvPr>
        </p:nvSpPr>
        <p:spPr/>
        <p:txBody>
          <a:bodyPr/>
          <a:lstStyle/>
          <a:p>
            <a:fld id="{A8906D63-BBEF-47DC-800C-347446CA90A4}" type="slidenum">
              <a:rPr lang="en-US" smtClean="0"/>
              <a:t>‹#›</a:t>
            </a:fld>
            <a:endParaRPr lang="en-US"/>
          </a:p>
        </p:txBody>
      </p:sp>
    </p:spTree>
    <p:extLst>
      <p:ext uri="{BB962C8B-B14F-4D97-AF65-F5344CB8AC3E}">
        <p14:creationId xmlns:p14="http://schemas.microsoft.com/office/powerpoint/2010/main" val="2988034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211D4-3C34-41E3-A2B0-0F3588F6316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6C3EE8-DF7A-4CF0-B106-B554F24C6D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0A05BC3-A8E4-43FE-A94D-F2B85D8D99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E38F48-C482-4EAD-B2F1-B90242FF47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44E82B-49E7-4548-A7FD-2A9EE61C42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819020-8520-4C7C-9BFE-020511E83A2D}"/>
              </a:ext>
            </a:extLst>
          </p:cNvPr>
          <p:cNvSpPr>
            <a:spLocks noGrp="1"/>
          </p:cNvSpPr>
          <p:nvPr>
            <p:ph type="dt" sz="half" idx="10"/>
          </p:nvPr>
        </p:nvSpPr>
        <p:spPr/>
        <p:txBody>
          <a:bodyPr/>
          <a:lstStyle/>
          <a:p>
            <a:fld id="{11805FEF-EF4B-4775-A032-2E60D4B10317}" type="datetimeFigureOut">
              <a:rPr lang="en-US" smtClean="0"/>
              <a:t>7/17/2020</a:t>
            </a:fld>
            <a:endParaRPr lang="en-US"/>
          </a:p>
        </p:txBody>
      </p:sp>
      <p:sp>
        <p:nvSpPr>
          <p:cNvPr id="8" name="Footer Placeholder 7">
            <a:extLst>
              <a:ext uri="{FF2B5EF4-FFF2-40B4-BE49-F238E27FC236}">
                <a16:creationId xmlns:a16="http://schemas.microsoft.com/office/drawing/2014/main" id="{18531766-12BF-405C-A4AB-11F701A52F0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3823D77-FC9A-4968-8A51-5616570F9605}"/>
              </a:ext>
            </a:extLst>
          </p:cNvPr>
          <p:cNvSpPr>
            <a:spLocks noGrp="1"/>
          </p:cNvSpPr>
          <p:nvPr>
            <p:ph type="sldNum" sz="quarter" idx="12"/>
          </p:nvPr>
        </p:nvSpPr>
        <p:spPr/>
        <p:txBody>
          <a:bodyPr/>
          <a:lstStyle/>
          <a:p>
            <a:fld id="{A8906D63-BBEF-47DC-800C-347446CA90A4}" type="slidenum">
              <a:rPr lang="en-US" smtClean="0"/>
              <a:t>‹#›</a:t>
            </a:fld>
            <a:endParaRPr lang="en-US"/>
          </a:p>
        </p:txBody>
      </p:sp>
    </p:spTree>
    <p:extLst>
      <p:ext uri="{BB962C8B-B14F-4D97-AF65-F5344CB8AC3E}">
        <p14:creationId xmlns:p14="http://schemas.microsoft.com/office/powerpoint/2010/main" val="22638603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E1C99-16A0-493E-8E95-11B02CFAD95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73A904-4224-4D7C-9628-2A7B4DFA697B}"/>
              </a:ext>
            </a:extLst>
          </p:cNvPr>
          <p:cNvSpPr>
            <a:spLocks noGrp="1"/>
          </p:cNvSpPr>
          <p:nvPr>
            <p:ph type="dt" sz="half" idx="10"/>
          </p:nvPr>
        </p:nvSpPr>
        <p:spPr/>
        <p:txBody>
          <a:bodyPr/>
          <a:lstStyle/>
          <a:p>
            <a:fld id="{11805FEF-EF4B-4775-A032-2E60D4B10317}" type="datetimeFigureOut">
              <a:rPr lang="en-US" smtClean="0"/>
              <a:t>7/17/2020</a:t>
            </a:fld>
            <a:endParaRPr lang="en-US"/>
          </a:p>
        </p:txBody>
      </p:sp>
      <p:sp>
        <p:nvSpPr>
          <p:cNvPr id="4" name="Footer Placeholder 3">
            <a:extLst>
              <a:ext uri="{FF2B5EF4-FFF2-40B4-BE49-F238E27FC236}">
                <a16:creationId xmlns:a16="http://schemas.microsoft.com/office/drawing/2014/main" id="{843B2E6C-C04B-49B8-9C9C-2DD28FDAFA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D25A223-B7DE-41F1-B01E-A9EEF470B419}"/>
              </a:ext>
            </a:extLst>
          </p:cNvPr>
          <p:cNvSpPr>
            <a:spLocks noGrp="1"/>
          </p:cNvSpPr>
          <p:nvPr>
            <p:ph type="sldNum" sz="quarter" idx="12"/>
          </p:nvPr>
        </p:nvSpPr>
        <p:spPr/>
        <p:txBody>
          <a:bodyPr/>
          <a:lstStyle/>
          <a:p>
            <a:fld id="{A8906D63-BBEF-47DC-800C-347446CA90A4}" type="slidenum">
              <a:rPr lang="en-US" smtClean="0"/>
              <a:t>‹#›</a:t>
            </a:fld>
            <a:endParaRPr lang="en-US"/>
          </a:p>
        </p:txBody>
      </p:sp>
    </p:spTree>
    <p:extLst>
      <p:ext uri="{BB962C8B-B14F-4D97-AF65-F5344CB8AC3E}">
        <p14:creationId xmlns:p14="http://schemas.microsoft.com/office/powerpoint/2010/main" val="2396056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E839D6-BEE2-42D9-8C94-A0CD309C1D86}"/>
              </a:ext>
            </a:extLst>
          </p:cNvPr>
          <p:cNvSpPr>
            <a:spLocks noGrp="1"/>
          </p:cNvSpPr>
          <p:nvPr>
            <p:ph type="dt" sz="half" idx="10"/>
          </p:nvPr>
        </p:nvSpPr>
        <p:spPr/>
        <p:txBody>
          <a:bodyPr/>
          <a:lstStyle/>
          <a:p>
            <a:fld id="{11805FEF-EF4B-4775-A032-2E60D4B10317}" type="datetimeFigureOut">
              <a:rPr lang="en-US" smtClean="0"/>
              <a:t>7/17/2020</a:t>
            </a:fld>
            <a:endParaRPr lang="en-US"/>
          </a:p>
        </p:txBody>
      </p:sp>
      <p:sp>
        <p:nvSpPr>
          <p:cNvPr id="3" name="Footer Placeholder 2">
            <a:extLst>
              <a:ext uri="{FF2B5EF4-FFF2-40B4-BE49-F238E27FC236}">
                <a16:creationId xmlns:a16="http://schemas.microsoft.com/office/drawing/2014/main" id="{F5C78423-7C29-4CC0-BB1A-D8C56CE5BB2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6A3EF0-94E0-4891-BEEA-9120188BC6BF}"/>
              </a:ext>
            </a:extLst>
          </p:cNvPr>
          <p:cNvSpPr>
            <a:spLocks noGrp="1"/>
          </p:cNvSpPr>
          <p:nvPr>
            <p:ph type="sldNum" sz="quarter" idx="12"/>
          </p:nvPr>
        </p:nvSpPr>
        <p:spPr/>
        <p:txBody>
          <a:bodyPr/>
          <a:lstStyle/>
          <a:p>
            <a:fld id="{A8906D63-BBEF-47DC-800C-347446CA90A4}" type="slidenum">
              <a:rPr lang="en-US" smtClean="0"/>
              <a:t>‹#›</a:t>
            </a:fld>
            <a:endParaRPr lang="en-US"/>
          </a:p>
        </p:txBody>
      </p:sp>
    </p:spTree>
    <p:extLst>
      <p:ext uri="{BB962C8B-B14F-4D97-AF65-F5344CB8AC3E}">
        <p14:creationId xmlns:p14="http://schemas.microsoft.com/office/powerpoint/2010/main" val="1279003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105D3-3950-4FAD-8A39-688D822489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F0EB4D9-C3D2-4A4A-B6A2-5F7EB3A38D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BD1FA3-8C06-4F54-8C01-BE242B4F3D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D98DD3-DCCE-4B68-B912-0C574E47B739}"/>
              </a:ext>
            </a:extLst>
          </p:cNvPr>
          <p:cNvSpPr>
            <a:spLocks noGrp="1"/>
          </p:cNvSpPr>
          <p:nvPr>
            <p:ph type="dt" sz="half" idx="10"/>
          </p:nvPr>
        </p:nvSpPr>
        <p:spPr/>
        <p:txBody>
          <a:bodyPr/>
          <a:lstStyle/>
          <a:p>
            <a:fld id="{11805FEF-EF4B-4775-A032-2E60D4B10317}" type="datetimeFigureOut">
              <a:rPr lang="en-US" smtClean="0"/>
              <a:t>7/17/2020</a:t>
            </a:fld>
            <a:endParaRPr lang="en-US"/>
          </a:p>
        </p:txBody>
      </p:sp>
      <p:sp>
        <p:nvSpPr>
          <p:cNvPr id="6" name="Footer Placeholder 5">
            <a:extLst>
              <a:ext uri="{FF2B5EF4-FFF2-40B4-BE49-F238E27FC236}">
                <a16:creationId xmlns:a16="http://schemas.microsoft.com/office/drawing/2014/main" id="{8148A492-4516-4030-8DC7-955A9598E0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FCAC6A-59D5-40BE-B862-576C6739E0CC}"/>
              </a:ext>
            </a:extLst>
          </p:cNvPr>
          <p:cNvSpPr>
            <a:spLocks noGrp="1"/>
          </p:cNvSpPr>
          <p:nvPr>
            <p:ph type="sldNum" sz="quarter" idx="12"/>
          </p:nvPr>
        </p:nvSpPr>
        <p:spPr/>
        <p:txBody>
          <a:bodyPr/>
          <a:lstStyle/>
          <a:p>
            <a:fld id="{A8906D63-BBEF-47DC-800C-347446CA90A4}" type="slidenum">
              <a:rPr lang="en-US" smtClean="0"/>
              <a:t>‹#›</a:t>
            </a:fld>
            <a:endParaRPr lang="en-US"/>
          </a:p>
        </p:txBody>
      </p:sp>
    </p:spTree>
    <p:extLst>
      <p:ext uri="{BB962C8B-B14F-4D97-AF65-F5344CB8AC3E}">
        <p14:creationId xmlns:p14="http://schemas.microsoft.com/office/powerpoint/2010/main" val="57603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632A5-F6D0-413D-8FDE-19A0E6C9B5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B1E182-BB89-499E-AD73-53D74AFC6E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23F99A6-0B71-4310-B15F-BB85AC7339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F7B786-AA75-42C7-AA80-C74BDB3F40D9}"/>
              </a:ext>
            </a:extLst>
          </p:cNvPr>
          <p:cNvSpPr>
            <a:spLocks noGrp="1"/>
          </p:cNvSpPr>
          <p:nvPr>
            <p:ph type="dt" sz="half" idx="10"/>
          </p:nvPr>
        </p:nvSpPr>
        <p:spPr/>
        <p:txBody>
          <a:bodyPr/>
          <a:lstStyle/>
          <a:p>
            <a:fld id="{11805FEF-EF4B-4775-A032-2E60D4B10317}" type="datetimeFigureOut">
              <a:rPr lang="en-US" smtClean="0"/>
              <a:t>7/17/2020</a:t>
            </a:fld>
            <a:endParaRPr lang="en-US"/>
          </a:p>
        </p:txBody>
      </p:sp>
      <p:sp>
        <p:nvSpPr>
          <p:cNvPr id="6" name="Footer Placeholder 5">
            <a:extLst>
              <a:ext uri="{FF2B5EF4-FFF2-40B4-BE49-F238E27FC236}">
                <a16:creationId xmlns:a16="http://schemas.microsoft.com/office/drawing/2014/main" id="{2C86EC9E-BB13-4F16-B693-7EDA11A09C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040EE9-94DC-4720-AD8C-EFF73168FB09}"/>
              </a:ext>
            </a:extLst>
          </p:cNvPr>
          <p:cNvSpPr>
            <a:spLocks noGrp="1"/>
          </p:cNvSpPr>
          <p:nvPr>
            <p:ph type="sldNum" sz="quarter" idx="12"/>
          </p:nvPr>
        </p:nvSpPr>
        <p:spPr/>
        <p:txBody>
          <a:bodyPr/>
          <a:lstStyle/>
          <a:p>
            <a:fld id="{A8906D63-BBEF-47DC-800C-347446CA90A4}" type="slidenum">
              <a:rPr lang="en-US" smtClean="0"/>
              <a:t>‹#›</a:t>
            </a:fld>
            <a:endParaRPr lang="en-US"/>
          </a:p>
        </p:txBody>
      </p:sp>
    </p:spTree>
    <p:extLst>
      <p:ext uri="{BB962C8B-B14F-4D97-AF65-F5344CB8AC3E}">
        <p14:creationId xmlns:p14="http://schemas.microsoft.com/office/powerpoint/2010/main" val="966708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311752-744A-409F-9BC1-5AD5C81A42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43563BC-4B0E-41AC-8E84-23C13CD0A7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027FBB-3A18-4AA0-A5EB-EA1FCEDD0E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805FEF-EF4B-4775-A032-2E60D4B10317}" type="datetimeFigureOut">
              <a:rPr lang="en-US" smtClean="0"/>
              <a:t>7/17/2020</a:t>
            </a:fld>
            <a:endParaRPr lang="en-US"/>
          </a:p>
        </p:txBody>
      </p:sp>
      <p:sp>
        <p:nvSpPr>
          <p:cNvPr id="5" name="Footer Placeholder 4">
            <a:extLst>
              <a:ext uri="{FF2B5EF4-FFF2-40B4-BE49-F238E27FC236}">
                <a16:creationId xmlns:a16="http://schemas.microsoft.com/office/drawing/2014/main" id="{A9C928EE-A8CC-4A42-B1F7-F586564761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18C96B1-6546-441D-8E68-B4CB93B917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906D63-BBEF-47DC-800C-347446CA90A4}" type="slidenum">
              <a:rPr lang="en-US" smtClean="0"/>
              <a:t>‹#›</a:t>
            </a:fld>
            <a:endParaRPr lang="en-US"/>
          </a:p>
        </p:txBody>
      </p:sp>
    </p:spTree>
    <p:extLst>
      <p:ext uri="{BB962C8B-B14F-4D97-AF65-F5344CB8AC3E}">
        <p14:creationId xmlns:p14="http://schemas.microsoft.com/office/powerpoint/2010/main" val="9332963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hyperlink" Target="https://www.statlect.com/asymptotic-theory/convergence-in-distribution" TargetMode="External"/><Relationship Id="rId2" Type="http://schemas.openxmlformats.org/officeDocument/2006/relationships/hyperlink" Target="https://www.statisticshowto.com/convergence-of-random-variables/" TargetMode="External"/><Relationship Id="rId1" Type="http://schemas.openxmlformats.org/officeDocument/2006/relationships/slideLayout" Target="../slideLayouts/slideLayout2.xml"/><Relationship Id="rId5" Type="http://schemas.openxmlformats.org/officeDocument/2006/relationships/hyperlink" Target="https://www.statlect.com/asymptotic-theory/pointwise-convergence" TargetMode="External"/><Relationship Id="rId4" Type="http://schemas.openxmlformats.org/officeDocument/2006/relationships/hyperlink" Target="https://www.statlect.com/asymptotic-theory/convergence-in-probability"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9"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91.png"/><Relationship Id="rId4" Type="http://schemas.openxmlformats.org/officeDocument/2006/relationships/image" Target="../media/image85.png"/><Relationship Id="rId9" Type="http://schemas.openxmlformats.org/officeDocument/2006/relationships/image" Target="../media/image90.png"/></Relationships>
</file>

<file path=ppt/slides/_rels/slide3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4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4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46.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4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6BAAF-60F5-467E-9D8C-3C4D4E62622D}"/>
              </a:ext>
            </a:extLst>
          </p:cNvPr>
          <p:cNvSpPr>
            <a:spLocks noGrp="1"/>
          </p:cNvSpPr>
          <p:nvPr>
            <p:ph type="ctrTitle"/>
          </p:nvPr>
        </p:nvSpPr>
        <p:spPr/>
        <p:txBody>
          <a:bodyPr/>
          <a:lstStyle/>
          <a:p>
            <a:r>
              <a:rPr lang="en-US" dirty="0"/>
              <a:t>Foundations of inference</a:t>
            </a:r>
          </a:p>
        </p:txBody>
      </p:sp>
      <p:sp>
        <p:nvSpPr>
          <p:cNvPr id="3" name="Subtitle 2">
            <a:extLst>
              <a:ext uri="{FF2B5EF4-FFF2-40B4-BE49-F238E27FC236}">
                <a16:creationId xmlns:a16="http://schemas.microsoft.com/office/drawing/2014/main" id="{4FA13BFA-DC4C-4BAA-8006-2C8A5DE3409E}"/>
              </a:ext>
            </a:extLst>
          </p:cNvPr>
          <p:cNvSpPr>
            <a:spLocks noGrp="1"/>
          </p:cNvSpPr>
          <p:nvPr>
            <p:ph type="subTitle" idx="1"/>
          </p:nvPr>
        </p:nvSpPr>
        <p:spPr/>
        <p:txBody>
          <a:bodyPr/>
          <a:lstStyle/>
          <a:p>
            <a:r>
              <a:rPr lang="en-US" dirty="0"/>
              <a:t>Week 2</a:t>
            </a:r>
          </a:p>
        </p:txBody>
      </p:sp>
    </p:spTree>
    <p:extLst>
      <p:ext uri="{BB962C8B-B14F-4D97-AF65-F5344CB8AC3E}">
        <p14:creationId xmlns:p14="http://schemas.microsoft.com/office/powerpoint/2010/main" val="2872180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7381D-A7A1-4C5F-9BC8-E0CA8EEA93BA}"/>
              </a:ext>
            </a:extLst>
          </p:cNvPr>
          <p:cNvSpPr>
            <a:spLocks noGrp="1"/>
          </p:cNvSpPr>
          <p:nvPr>
            <p:ph type="title"/>
          </p:nvPr>
        </p:nvSpPr>
        <p:spPr>
          <a:xfrm>
            <a:off x="78542" y="69703"/>
            <a:ext cx="11949335" cy="591480"/>
          </a:xfrm>
        </p:spPr>
        <p:txBody>
          <a:bodyPr>
            <a:normAutofit fontScale="90000"/>
          </a:bodyPr>
          <a:lstStyle/>
          <a:p>
            <a:r>
              <a:rPr lang="en-GB" b="1" dirty="0"/>
              <a:t>Bias and variance of Estimators; Jensen's Inequality</a:t>
            </a:r>
          </a:p>
        </p:txBody>
      </p:sp>
      <p:sp>
        <p:nvSpPr>
          <p:cNvPr id="3" name="Content Placeholder 2">
            <a:extLst>
              <a:ext uri="{FF2B5EF4-FFF2-40B4-BE49-F238E27FC236}">
                <a16:creationId xmlns:a16="http://schemas.microsoft.com/office/drawing/2014/main" id="{45EA34C1-51A5-46A3-805C-A34C7A49F63B}"/>
              </a:ext>
            </a:extLst>
          </p:cNvPr>
          <p:cNvSpPr>
            <a:spLocks noGrp="1"/>
          </p:cNvSpPr>
          <p:nvPr>
            <p:ph idx="1"/>
          </p:nvPr>
        </p:nvSpPr>
        <p:spPr>
          <a:xfrm>
            <a:off x="92611" y="801858"/>
            <a:ext cx="11977469" cy="5950634"/>
          </a:xfrm>
        </p:spPr>
        <p:txBody>
          <a:bodyPr>
            <a:normAutofit/>
          </a:bodyPr>
          <a:lstStyle/>
          <a:p>
            <a:r>
              <a:rPr lang="en-US" sz="2400" dirty="0"/>
              <a:t>Once we </a:t>
            </a:r>
            <a:r>
              <a:rPr lang="en-US" sz="2400" b="1" dirty="0"/>
              <a:t>found</a:t>
            </a:r>
            <a:r>
              <a:rPr lang="en-US" sz="2400" dirty="0"/>
              <a:t> an </a:t>
            </a:r>
            <a:r>
              <a:rPr lang="en-US" sz="2400" b="1" dirty="0"/>
              <a:t>estimator</a:t>
            </a:r>
            <a:r>
              <a:rPr lang="en-US" sz="2400" dirty="0"/>
              <a:t>, we are interested in </a:t>
            </a:r>
            <a:r>
              <a:rPr lang="en-US" sz="2400" b="1" dirty="0"/>
              <a:t>how close </a:t>
            </a:r>
            <a:r>
              <a:rPr lang="en-US" sz="2400" dirty="0"/>
              <a:t>it is </a:t>
            </a:r>
            <a:r>
              <a:rPr lang="en-US" sz="2400" b="1" dirty="0"/>
              <a:t>to true theta </a:t>
            </a:r>
            <a:r>
              <a:rPr lang="en-US" sz="2400" dirty="0"/>
              <a:t>and how </a:t>
            </a:r>
            <a:r>
              <a:rPr lang="en-US" sz="2400" b="1" dirty="0"/>
              <a:t>variable</a:t>
            </a:r>
            <a:r>
              <a:rPr lang="en-US" sz="2400" dirty="0"/>
              <a:t> are estimates of it based on data</a:t>
            </a:r>
          </a:p>
          <a:p>
            <a:r>
              <a:rPr lang="en-US" sz="2400" dirty="0"/>
              <a:t>The 1</a:t>
            </a:r>
            <a:r>
              <a:rPr lang="en-US" sz="2400" baseline="30000" dirty="0"/>
              <a:t>st</a:t>
            </a:r>
            <a:r>
              <a:rPr lang="en-US" sz="2400" dirty="0"/>
              <a:t> thing we are interested to know is the bias of an estimator:            which is:</a:t>
            </a:r>
          </a:p>
          <a:p>
            <a:r>
              <a:rPr lang="en-US" sz="2400" dirty="0"/>
              <a:t>                                          expected value of difference between estimator and true parameter     </a:t>
            </a:r>
          </a:p>
          <a:p>
            <a:r>
              <a:rPr lang="en-US" sz="2400" dirty="0"/>
              <a:t>Ideally, we want the bias=0, that is, make it </a:t>
            </a:r>
            <a:r>
              <a:rPr lang="en-US" sz="2400" b="1" dirty="0"/>
              <a:t>unbiased</a:t>
            </a:r>
            <a:r>
              <a:rPr lang="en-US" sz="2400" dirty="0"/>
              <a:t>, in many cases, it was one 1</a:t>
            </a:r>
            <a:r>
              <a:rPr lang="en-US" sz="2400" baseline="30000" dirty="0"/>
              <a:t>st</a:t>
            </a:r>
            <a:r>
              <a:rPr lang="en-US" sz="2400" dirty="0"/>
              <a:t> properties of estimators that needs to be checked, but we need to make sure </a:t>
            </a:r>
            <a:r>
              <a:rPr lang="en-US" sz="2400" b="1" dirty="0"/>
              <a:t>not to overdo it </a:t>
            </a:r>
            <a:r>
              <a:rPr lang="en-US" sz="2400" dirty="0"/>
              <a:t>(estimators that are unbiased, but have </a:t>
            </a:r>
            <a:r>
              <a:rPr lang="en-US" sz="2400" b="1" dirty="0"/>
              <a:t>too much variability</a:t>
            </a:r>
            <a:r>
              <a:rPr lang="en-US" sz="2400" dirty="0"/>
              <a:t>, overfitting)</a:t>
            </a:r>
          </a:p>
          <a:p>
            <a:r>
              <a:rPr lang="en-US" sz="2400" dirty="0"/>
              <a:t>2 extreme cases on the right (unbiased but highly variable, biased but low </a:t>
            </a:r>
            <a:r>
              <a:rPr lang="en-US" sz="2400" dirty="0" err="1"/>
              <a:t>variab</a:t>
            </a:r>
            <a:r>
              <a:rPr lang="en-US" sz="2400" dirty="0"/>
              <a:t>)</a:t>
            </a:r>
          </a:p>
          <a:p>
            <a:r>
              <a:rPr lang="en-US" sz="2400" b="1" dirty="0"/>
              <a:t>Jensen’s inequality</a:t>
            </a:r>
            <a:r>
              <a:rPr lang="en-US" sz="2400" dirty="0"/>
              <a:t>: if function f() is convex then E[f(x)]&gt;=f(E[X]), if f is concave then opposite</a:t>
            </a:r>
          </a:p>
          <a:p>
            <a:r>
              <a:rPr lang="en-US" sz="2400" dirty="0"/>
              <a:t>So, as we see </a:t>
            </a:r>
            <a:r>
              <a:rPr lang="en-US" sz="2400" b="1" dirty="0"/>
              <a:t>bias alone </a:t>
            </a:r>
            <a:r>
              <a:rPr lang="en-US" sz="2400" dirty="0"/>
              <a:t>is </a:t>
            </a:r>
            <a:r>
              <a:rPr lang="en-US" sz="2400" b="1" dirty="0"/>
              <a:t>not enough </a:t>
            </a:r>
            <a:r>
              <a:rPr lang="en-US" sz="2400" dirty="0"/>
              <a:t>to see whether </a:t>
            </a:r>
            <a:r>
              <a:rPr lang="en-US" sz="2400" b="1" dirty="0"/>
              <a:t>estimator is good or bad </a:t>
            </a:r>
            <a:r>
              <a:rPr lang="en-US" sz="2400" dirty="0"/>
              <a:t>(var may help)</a:t>
            </a:r>
          </a:p>
          <a:p>
            <a:r>
              <a:rPr lang="en-US" sz="2400" dirty="0"/>
              <a:t>In this case, we </a:t>
            </a:r>
            <a:r>
              <a:rPr lang="en-US" sz="2400" b="1" dirty="0"/>
              <a:t>compare variance</a:t>
            </a:r>
          </a:p>
        </p:txBody>
      </p:sp>
      <p:pic>
        <p:nvPicPr>
          <p:cNvPr id="6" name="Picture 5">
            <a:extLst>
              <a:ext uri="{FF2B5EF4-FFF2-40B4-BE49-F238E27FC236}">
                <a16:creationId xmlns:a16="http://schemas.microsoft.com/office/drawing/2014/main" id="{89495315-3772-4BC6-A05C-AA8293593D39}"/>
              </a:ext>
            </a:extLst>
          </p:cNvPr>
          <p:cNvPicPr>
            <a:picLocks noChangeAspect="1"/>
          </p:cNvPicPr>
          <p:nvPr/>
        </p:nvPicPr>
        <p:blipFill>
          <a:blip r:embed="rId2"/>
          <a:stretch>
            <a:fillRect/>
          </a:stretch>
        </p:blipFill>
        <p:spPr>
          <a:xfrm>
            <a:off x="8643498" y="1612509"/>
            <a:ext cx="699062" cy="356968"/>
          </a:xfrm>
          <a:prstGeom prst="rect">
            <a:avLst/>
          </a:prstGeom>
          <a:ln>
            <a:solidFill>
              <a:schemeClr val="tx1"/>
            </a:solidFill>
          </a:ln>
        </p:spPr>
      </p:pic>
      <p:pic>
        <p:nvPicPr>
          <p:cNvPr id="7" name="Picture 6">
            <a:extLst>
              <a:ext uri="{FF2B5EF4-FFF2-40B4-BE49-F238E27FC236}">
                <a16:creationId xmlns:a16="http://schemas.microsoft.com/office/drawing/2014/main" id="{B72C574A-AFD0-4443-90FE-68F1B060BD03}"/>
              </a:ext>
            </a:extLst>
          </p:cNvPr>
          <p:cNvPicPr>
            <a:picLocks noChangeAspect="1"/>
          </p:cNvPicPr>
          <p:nvPr/>
        </p:nvPicPr>
        <p:blipFill>
          <a:blip r:embed="rId3"/>
          <a:stretch>
            <a:fillRect/>
          </a:stretch>
        </p:blipFill>
        <p:spPr>
          <a:xfrm>
            <a:off x="399464" y="1954018"/>
            <a:ext cx="2756386" cy="535964"/>
          </a:xfrm>
          <a:prstGeom prst="rect">
            <a:avLst/>
          </a:prstGeom>
          <a:ln>
            <a:solidFill>
              <a:schemeClr val="tx1"/>
            </a:solidFill>
          </a:ln>
        </p:spPr>
      </p:pic>
      <p:pic>
        <p:nvPicPr>
          <p:cNvPr id="8" name="Picture 7">
            <a:extLst>
              <a:ext uri="{FF2B5EF4-FFF2-40B4-BE49-F238E27FC236}">
                <a16:creationId xmlns:a16="http://schemas.microsoft.com/office/drawing/2014/main" id="{28F58170-8DD3-4F75-9DD7-1459D48A2B17}"/>
              </a:ext>
            </a:extLst>
          </p:cNvPr>
          <p:cNvPicPr>
            <a:picLocks noChangeAspect="1"/>
          </p:cNvPicPr>
          <p:nvPr/>
        </p:nvPicPr>
        <p:blipFill>
          <a:blip r:embed="rId4"/>
          <a:stretch>
            <a:fillRect/>
          </a:stretch>
        </p:blipFill>
        <p:spPr>
          <a:xfrm>
            <a:off x="10624111" y="3159882"/>
            <a:ext cx="1438275" cy="847725"/>
          </a:xfrm>
          <a:prstGeom prst="rect">
            <a:avLst/>
          </a:prstGeom>
        </p:spPr>
      </p:pic>
    </p:spTree>
    <p:extLst>
      <p:ext uri="{BB962C8B-B14F-4D97-AF65-F5344CB8AC3E}">
        <p14:creationId xmlns:p14="http://schemas.microsoft.com/office/powerpoint/2010/main" val="1157596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7381D-A7A1-4C5F-9BC8-E0CA8EEA93BA}"/>
              </a:ext>
            </a:extLst>
          </p:cNvPr>
          <p:cNvSpPr>
            <a:spLocks noGrp="1"/>
          </p:cNvSpPr>
          <p:nvPr>
            <p:ph type="title"/>
          </p:nvPr>
        </p:nvSpPr>
        <p:spPr>
          <a:xfrm>
            <a:off x="78542" y="69703"/>
            <a:ext cx="11949335" cy="591480"/>
          </a:xfrm>
        </p:spPr>
        <p:txBody>
          <a:bodyPr>
            <a:normAutofit fontScale="90000"/>
          </a:bodyPr>
          <a:lstStyle/>
          <a:p>
            <a:r>
              <a:rPr lang="en-US" dirty="0"/>
              <a:t>Bias and variance trade-off </a:t>
            </a:r>
          </a:p>
        </p:txBody>
      </p:sp>
      <p:sp>
        <p:nvSpPr>
          <p:cNvPr id="3" name="Content Placeholder 2">
            <a:extLst>
              <a:ext uri="{FF2B5EF4-FFF2-40B4-BE49-F238E27FC236}">
                <a16:creationId xmlns:a16="http://schemas.microsoft.com/office/drawing/2014/main" id="{45EA34C1-51A5-46A3-805C-A34C7A49F63B}"/>
              </a:ext>
            </a:extLst>
          </p:cNvPr>
          <p:cNvSpPr>
            <a:spLocks noGrp="1"/>
          </p:cNvSpPr>
          <p:nvPr>
            <p:ph idx="1"/>
          </p:nvPr>
        </p:nvSpPr>
        <p:spPr>
          <a:xfrm>
            <a:off x="92611" y="801858"/>
            <a:ext cx="11935265" cy="5950634"/>
          </a:xfrm>
        </p:spPr>
        <p:txBody>
          <a:bodyPr/>
          <a:lstStyle/>
          <a:p>
            <a:r>
              <a:rPr lang="en-US" dirty="0"/>
              <a:t>This is also a </a:t>
            </a:r>
            <a:r>
              <a:rPr lang="en-US" b="1" dirty="0"/>
              <a:t>multi-objective optimization</a:t>
            </a:r>
            <a:r>
              <a:rPr lang="en-US" dirty="0"/>
              <a:t> problem</a:t>
            </a:r>
          </a:p>
          <a:p>
            <a:r>
              <a:rPr lang="en-US" dirty="0"/>
              <a:t>This is done by making </a:t>
            </a:r>
            <a:r>
              <a:rPr lang="en-US" b="1" dirty="0"/>
              <a:t>trade-offs</a:t>
            </a:r>
          </a:p>
          <a:p>
            <a:r>
              <a:rPr lang="en-US" dirty="0"/>
              <a:t>Turns out that there is a natural way of </a:t>
            </a:r>
            <a:r>
              <a:rPr lang="en-US" b="1" dirty="0"/>
              <a:t>combining bias and variance</a:t>
            </a:r>
            <a:r>
              <a:rPr lang="en-US" dirty="0"/>
              <a:t>: quadratic risk</a:t>
            </a:r>
          </a:p>
          <a:p>
            <a:r>
              <a:rPr lang="en-US" dirty="0"/>
              <a:t>The risk (</a:t>
            </a:r>
            <a:r>
              <a:rPr lang="en-US" b="1" dirty="0"/>
              <a:t>quadratic risk</a:t>
            </a:r>
            <a:r>
              <a:rPr lang="en-US" dirty="0"/>
              <a:t>) of an estimator              is  </a:t>
            </a:r>
          </a:p>
          <a:p>
            <a:r>
              <a:rPr lang="en-US" dirty="0"/>
              <a:t>It equals to variance +bias^2, so we need to </a:t>
            </a:r>
            <a:r>
              <a:rPr lang="en-US" b="1" dirty="0"/>
              <a:t>minimize</a:t>
            </a:r>
            <a:r>
              <a:rPr lang="en-US" dirty="0"/>
              <a:t> the quadratic risk function for choosing optimal estimator</a:t>
            </a:r>
          </a:p>
          <a:p>
            <a:r>
              <a:rPr lang="en-US" dirty="0"/>
              <a:t>Var(     ) + (               )^2</a:t>
            </a:r>
          </a:p>
        </p:txBody>
      </p:sp>
      <p:pic>
        <p:nvPicPr>
          <p:cNvPr id="4" name="Picture 3">
            <a:extLst>
              <a:ext uri="{FF2B5EF4-FFF2-40B4-BE49-F238E27FC236}">
                <a16:creationId xmlns:a16="http://schemas.microsoft.com/office/drawing/2014/main" id="{0CC13D4F-651F-474A-B126-9F3C7CF89783}"/>
              </a:ext>
            </a:extLst>
          </p:cNvPr>
          <p:cNvPicPr>
            <a:picLocks noChangeAspect="1"/>
          </p:cNvPicPr>
          <p:nvPr/>
        </p:nvPicPr>
        <p:blipFill>
          <a:blip r:embed="rId2"/>
          <a:stretch>
            <a:fillRect/>
          </a:stretch>
        </p:blipFill>
        <p:spPr>
          <a:xfrm>
            <a:off x="5909711" y="4042370"/>
            <a:ext cx="6132234" cy="2608590"/>
          </a:xfrm>
          <a:prstGeom prst="rect">
            <a:avLst/>
          </a:prstGeom>
          <a:ln>
            <a:solidFill>
              <a:schemeClr val="tx1"/>
            </a:solidFill>
          </a:ln>
        </p:spPr>
      </p:pic>
      <p:pic>
        <p:nvPicPr>
          <p:cNvPr id="5" name="Picture 4">
            <a:extLst>
              <a:ext uri="{FF2B5EF4-FFF2-40B4-BE49-F238E27FC236}">
                <a16:creationId xmlns:a16="http://schemas.microsoft.com/office/drawing/2014/main" id="{B774EC5F-C6AD-4FD3-B611-34EC24D395DC}"/>
              </a:ext>
            </a:extLst>
          </p:cNvPr>
          <p:cNvPicPr>
            <a:picLocks noChangeAspect="1"/>
          </p:cNvPicPr>
          <p:nvPr/>
        </p:nvPicPr>
        <p:blipFill>
          <a:blip r:embed="rId3"/>
          <a:stretch>
            <a:fillRect/>
          </a:stretch>
        </p:blipFill>
        <p:spPr>
          <a:xfrm>
            <a:off x="6256314" y="2685976"/>
            <a:ext cx="808903" cy="451119"/>
          </a:xfrm>
          <a:prstGeom prst="rect">
            <a:avLst/>
          </a:prstGeom>
          <a:ln>
            <a:solidFill>
              <a:schemeClr val="tx1"/>
            </a:solidFill>
          </a:ln>
        </p:spPr>
      </p:pic>
      <p:pic>
        <p:nvPicPr>
          <p:cNvPr id="6" name="Picture 5">
            <a:extLst>
              <a:ext uri="{FF2B5EF4-FFF2-40B4-BE49-F238E27FC236}">
                <a16:creationId xmlns:a16="http://schemas.microsoft.com/office/drawing/2014/main" id="{B0AB100F-CDAB-410E-AA2F-25547F12280B}"/>
              </a:ext>
            </a:extLst>
          </p:cNvPr>
          <p:cNvPicPr>
            <a:picLocks noChangeAspect="1"/>
          </p:cNvPicPr>
          <p:nvPr/>
        </p:nvPicPr>
        <p:blipFill>
          <a:blip r:embed="rId4"/>
          <a:stretch>
            <a:fillRect/>
          </a:stretch>
        </p:blipFill>
        <p:spPr>
          <a:xfrm>
            <a:off x="7641980" y="2610216"/>
            <a:ext cx="2212979" cy="583150"/>
          </a:xfrm>
          <a:prstGeom prst="rect">
            <a:avLst/>
          </a:prstGeom>
          <a:ln>
            <a:solidFill>
              <a:schemeClr val="tx1"/>
            </a:solidFill>
          </a:ln>
        </p:spPr>
      </p:pic>
      <p:pic>
        <p:nvPicPr>
          <p:cNvPr id="7" name="Picture 6">
            <a:extLst>
              <a:ext uri="{FF2B5EF4-FFF2-40B4-BE49-F238E27FC236}">
                <a16:creationId xmlns:a16="http://schemas.microsoft.com/office/drawing/2014/main" id="{BB878685-E00D-4296-8ED6-0484BA3528E6}"/>
              </a:ext>
            </a:extLst>
          </p:cNvPr>
          <p:cNvPicPr>
            <a:picLocks noChangeAspect="1"/>
          </p:cNvPicPr>
          <p:nvPr/>
        </p:nvPicPr>
        <p:blipFill>
          <a:blip r:embed="rId5"/>
          <a:stretch>
            <a:fillRect/>
          </a:stretch>
        </p:blipFill>
        <p:spPr>
          <a:xfrm>
            <a:off x="1072513" y="4144474"/>
            <a:ext cx="292051" cy="438077"/>
          </a:xfrm>
          <a:prstGeom prst="rect">
            <a:avLst/>
          </a:prstGeom>
        </p:spPr>
      </p:pic>
      <p:pic>
        <p:nvPicPr>
          <p:cNvPr id="8" name="Picture 7">
            <a:extLst>
              <a:ext uri="{FF2B5EF4-FFF2-40B4-BE49-F238E27FC236}">
                <a16:creationId xmlns:a16="http://schemas.microsoft.com/office/drawing/2014/main" id="{28959047-8FF0-400C-A092-385B4789AC2A}"/>
              </a:ext>
            </a:extLst>
          </p:cNvPr>
          <p:cNvPicPr>
            <a:picLocks noChangeAspect="1"/>
          </p:cNvPicPr>
          <p:nvPr/>
        </p:nvPicPr>
        <p:blipFill>
          <a:blip r:embed="rId6"/>
          <a:stretch>
            <a:fillRect/>
          </a:stretch>
        </p:blipFill>
        <p:spPr>
          <a:xfrm>
            <a:off x="2040696" y="4185797"/>
            <a:ext cx="1104900" cy="371475"/>
          </a:xfrm>
          <a:prstGeom prst="rect">
            <a:avLst/>
          </a:prstGeom>
        </p:spPr>
      </p:pic>
    </p:spTree>
    <p:extLst>
      <p:ext uri="{BB962C8B-B14F-4D97-AF65-F5344CB8AC3E}">
        <p14:creationId xmlns:p14="http://schemas.microsoft.com/office/powerpoint/2010/main" val="2774011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7381D-A7A1-4C5F-9BC8-E0CA8EEA93BA}"/>
              </a:ext>
            </a:extLst>
          </p:cNvPr>
          <p:cNvSpPr>
            <a:spLocks noGrp="1"/>
          </p:cNvSpPr>
          <p:nvPr>
            <p:ph type="title"/>
          </p:nvPr>
        </p:nvSpPr>
        <p:spPr>
          <a:xfrm>
            <a:off x="78542" y="69703"/>
            <a:ext cx="11949335" cy="591480"/>
          </a:xfrm>
        </p:spPr>
        <p:txBody>
          <a:bodyPr>
            <a:normAutofit fontScale="90000"/>
          </a:bodyPr>
          <a:lstStyle/>
          <a:p>
            <a:r>
              <a:rPr lang="en-US" dirty="0"/>
              <a:t>Miscellaneous</a:t>
            </a:r>
          </a:p>
        </p:txBody>
      </p:sp>
      <p:sp>
        <p:nvSpPr>
          <p:cNvPr id="3" name="Content Placeholder 2">
            <a:extLst>
              <a:ext uri="{FF2B5EF4-FFF2-40B4-BE49-F238E27FC236}">
                <a16:creationId xmlns:a16="http://schemas.microsoft.com/office/drawing/2014/main" id="{45EA34C1-51A5-46A3-805C-A34C7A49F63B}"/>
              </a:ext>
            </a:extLst>
          </p:cNvPr>
          <p:cNvSpPr>
            <a:spLocks noGrp="1"/>
          </p:cNvSpPr>
          <p:nvPr>
            <p:ph idx="1"/>
          </p:nvPr>
        </p:nvSpPr>
        <p:spPr>
          <a:xfrm>
            <a:off x="92611" y="801858"/>
            <a:ext cx="11935265" cy="5950634"/>
          </a:xfrm>
        </p:spPr>
        <p:txBody>
          <a:bodyPr/>
          <a:lstStyle/>
          <a:p>
            <a:r>
              <a:rPr lang="en-GB" b="1" dirty="0"/>
              <a:t>Biased estimators </a:t>
            </a:r>
            <a:r>
              <a:rPr lang="en-GB" dirty="0"/>
              <a:t>inherently </a:t>
            </a:r>
            <a:r>
              <a:rPr lang="en-GB" b="1" dirty="0"/>
              <a:t>introduce errors </a:t>
            </a:r>
            <a:r>
              <a:rPr lang="en-GB" dirty="0"/>
              <a:t>in parameter estimation. Hence, having </a:t>
            </a:r>
            <a:r>
              <a:rPr lang="en-GB" b="1" dirty="0"/>
              <a:t>non-zero bias </a:t>
            </a:r>
            <a:r>
              <a:rPr lang="en-GB" dirty="0"/>
              <a:t>is a potential </a:t>
            </a:r>
            <a:r>
              <a:rPr lang="en-GB" b="1" dirty="0"/>
              <a:t>disadvantage</a:t>
            </a:r>
            <a:r>
              <a:rPr lang="en-GB" dirty="0"/>
              <a:t> of an estimator</a:t>
            </a:r>
          </a:p>
          <a:p>
            <a:r>
              <a:rPr lang="en-GB" dirty="0"/>
              <a:t>If the estimator </a:t>
            </a:r>
            <a:r>
              <a:rPr lang="en-GB" b="1" dirty="0"/>
              <a:t>does not converge </a:t>
            </a:r>
            <a:r>
              <a:rPr lang="en-GB" dirty="0"/>
              <a:t>to </a:t>
            </a:r>
            <a:r>
              <a:rPr lang="en-GB" b="1" dirty="0"/>
              <a:t>the true parameter </a:t>
            </a:r>
            <a:r>
              <a:rPr lang="en-GB" dirty="0"/>
              <a:t>as the sample </a:t>
            </a:r>
            <a:r>
              <a:rPr lang="en-GB" b="1" dirty="0"/>
              <a:t>size n </a:t>
            </a:r>
            <a:r>
              <a:rPr lang="en-GB" dirty="0"/>
              <a:t>grows very </a:t>
            </a:r>
            <a:r>
              <a:rPr lang="en-GB" b="1" dirty="0"/>
              <a:t>large</a:t>
            </a:r>
            <a:r>
              <a:rPr lang="en-GB" dirty="0"/>
              <a:t>, this is also a potential </a:t>
            </a:r>
            <a:r>
              <a:rPr lang="en-GB" b="1" dirty="0"/>
              <a:t>disadvantage</a:t>
            </a:r>
            <a:r>
              <a:rPr lang="en-GB" dirty="0"/>
              <a:t>. Estimators that are </a:t>
            </a:r>
            <a:r>
              <a:rPr lang="en-GB" b="1" dirty="0"/>
              <a:t>not consistent</a:t>
            </a:r>
            <a:r>
              <a:rPr lang="en-GB" dirty="0"/>
              <a:t> have inherently</a:t>
            </a:r>
            <a:r>
              <a:rPr lang="en-GB" b="1" dirty="0"/>
              <a:t> limited accuracy in approximating </a:t>
            </a:r>
            <a:r>
              <a:rPr lang="en-GB" dirty="0"/>
              <a:t>the true parameter, regardless of how many samples are taken.</a:t>
            </a:r>
            <a:br>
              <a:rPr lang="en-GB" dirty="0"/>
            </a:br>
            <a:endParaRPr lang="en-GB" dirty="0"/>
          </a:p>
          <a:p>
            <a:r>
              <a:rPr lang="en-US" dirty="0"/>
              <a:t>convergence in </a:t>
            </a:r>
            <a:r>
              <a:rPr lang="en-US" b="1" dirty="0"/>
              <a:t>L^2 </a:t>
            </a:r>
            <a:r>
              <a:rPr lang="en-US" dirty="0"/>
              <a:t>to </a:t>
            </a:r>
            <a:r>
              <a:rPr lang="en-GB" dirty="0"/>
              <a:t>denote </a:t>
            </a:r>
            <a:r>
              <a:rPr lang="en-GB" b="1" dirty="0"/>
              <a:t>convergence</a:t>
            </a:r>
            <a:r>
              <a:rPr lang="en-GB" dirty="0"/>
              <a:t> in </a:t>
            </a:r>
            <a:r>
              <a:rPr lang="en-GB" b="1" dirty="0"/>
              <a:t>mean-square</a:t>
            </a:r>
            <a:r>
              <a:rPr lang="en-GB" dirty="0"/>
              <a:t> was not introduced in 6.431x. However, the </a:t>
            </a:r>
            <a:r>
              <a:rPr lang="en-GB" b="1" dirty="0"/>
              <a:t>theorem</a:t>
            </a:r>
            <a:r>
              <a:rPr lang="en-GB" dirty="0"/>
              <a:t> is that </a:t>
            </a:r>
            <a:r>
              <a:rPr lang="en-GB" b="1" dirty="0"/>
              <a:t>convergence in mean-square </a:t>
            </a:r>
            <a:r>
              <a:rPr lang="en-GB" dirty="0"/>
              <a:t>implies </a:t>
            </a:r>
            <a:r>
              <a:rPr lang="en-GB" b="1" dirty="0"/>
              <a:t>convergence in probability </a:t>
            </a:r>
            <a:r>
              <a:rPr lang="en-GB" dirty="0"/>
              <a:t>.</a:t>
            </a:r>
          </a:p>
        </p:txBody>
      </p:sp>
    </p:spTree>
    <p:extLst>
      <p:ext uri="{BB962C8B-B14F-4D97-AF65-F5344CB8AC3E}">
        <p14:creationId xmlns:p14="http://schemas.microsoft.com/office/powerpoint/2010/main" val="3840352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7381D-A7A1-4C5F-9BC8-E0CA8EEA93BA}"/>
              </a:ext>
            </a:extLst>
          </p:cNvPr>
          <p:cNvSpPr>
            <a:spLocks noGrp="1"/>
          </p:cNvSpPr>
          <p:nvPr>
            <p:ph type="title"/>
          </p:nvPr>
        </p:nvSpPr>
        <p:spPr>
          <a:xfrm>
            <a:off x="78542" y="69703"/>
            <a:ext cx="11949335" cy="591480"/>
          </a:xfrm>
        </p:spPr>
        <p:txBody>
          <a:bodyPr>
            <a:normAutofit fontScale="90000"/>
          </a:bodyPr>
          <a:lstStyle/>
          <a:p>
            <a:r>
              <a:rPr lang="en-US" dirty="0"/>
              <a:t>Confidence intervals</a:t>
            </a:r>
          </a:p>
        </p:txBody>
      </p:sp>
      <p:sp>
        <p:nvSpPr>
          <p:cNvPr id="3" name="Content Placeholder 2">
            <a:extLst>
              <a:ext uri="{FF2B5EF4-FFF2-40B4-BE49-F238E27FC236}">
                <a16:creationId xmlns:a16="http://schemas.microsoft.com/office/drawing/2014/main" id="{45EA34C1-51A5-46A3-805C-A34C7A49F63B}"/>
              </a:ext>
            </a:extLst>
          </p:cNvPr>
          <p:cNvSpPr>
            <a:spLocks noGrp="1"/>
          </p:cNvSpPr>
          <p:nvPr>
            <p:ph idx="1"/>
          </p:nvPr>
        </p:nvSpPr>
        <p:spPr>
          <a:xfrm>
            <a:off x="92611" y="801858"/>
            <a:ext cx="11935265" cy="5950634"/>
          </a:xfrm>
        </p:spPr>
        <p:txBody>
          <a:bodyPr/>
          <a:lstStyle/>
          <a:p>
            <a:r>
              <a:rPr lang="en-US" b="1" dirty="0"/>
              <a:t>Asymptotic normality </a:t>
            </a:r>
            <a:r>
              <a:rPr lang="en-US" b="1" dirty="0" err="1"/>
              <a:t>princip</a:t>
            </a:r>
            <a:r>
              <a:rPr lang="en-US" b="1" dirty="0"/>
              <a:t> </a:t>
            </a:r>
            <a:r>
              <a:rPr lang="en-US" dirty="0"/>
              <a:t>will help us to build </a:t>
            </a:r>
            <a:r>
              <a:rPr lang="en-US" b="1" dirty="0"/>
              <a:t>error bars </a:t>
            </a:r>
            <a:r>
              <a:rPr lang="en-US" dirty="0"/>
              <a:t>around the </a:t>
            </a:r>
            <a:r>
              <a:rPr lang="en-US" dirty="0" err="1"/>
              <a:t>estim</a:t>
            </a:r>
            <a:r>
              <a:rPr lang="en-US" dirty="0"/>
              <a:t>.</a:t>
            </a:r>
          </a:p>
          <a:p>
            <a:r>
              <a:rPr lang="en-US" dirty="0"/>
              <a:t>Let 		      be a </a:t>
            </a:r>
            <a:r>
              <a:rPr lang="en-US" b="1" dirty="0"/>
              <a:t>statistical model </a:t>
            </a:r>
            <a:r>
              <a:rPr lang="en-US" dirty="0"/>
              <a:t>based on observations X1,…, </a:t>
            </a:r>
            <a:r>
              <a:rPr lang="en-US" dirty="0" err="1"/>
              <a:t>Xn</a:t>
            </a:r>
            <a:endParaRPr lang="en-US" dirty="0"/>
          </a:p>
          <a:p>
            <a:r>
              <a:rPr lang="en-US" b="1" dirty="0"/>
              <a:t>Confidence interval </a:t>
            </a:r>
            <a:r>
              <a:rPr lang="en-US" dirty="0"/>
              <a:t>(C.I.) of level </a:t>
            </a:r>
            <a:r>
              <a:rPr lang="en-US" b="1" dirty="0"/>
              <a:t>1- alpha </a:t>
            </a:r>
            <a:r>
              <a:rPr lang="en-US" dirty="0"/>
              <a:t>for theta: any random (depending on X1,…,</a:t>
            </a:r>
            <a:r>
              <a:rPr lang="en-US" dirty="0" err="1"/>
              <a:t>Xn</a:t>
            </a:r>
            <a:r>
              <a:rPr lang="en-US" dirty="0"/>
              <a:t>) interval I whose </a:t>
            </a:r>
            <a:r>
              <a:rPr lang="en-US" b="1" dirty="0"/>
              <a:t>boundaries</a:t>
            </a:r>
            <a:r>
              <a:rPr lang="en-US" dirty="0"/>
              <a:t> </a:t>
            </a:r>
            <a:r>
              <a:rPr lang="en-US" b="1" dirty="0"/>
              <a:t>do not depend </a:t>
            </a:r>
            <a:r>
              <a:rPr lang="en-US" dirty="0"/>
              <a:t>on theta and such that</a:t>
            </a:r>
          </a:p>
          <a:p>
            <a:r>
              <a:rPr lang="en-US" dirty="0"/>
              <a:t>                                     which means </a:t>
            </a:r>
            <a:r>
              <a:rPr lang="en-US" b="1" dirty="0"/>
              <a:t>probability</a:t>
            </a:r>
            <a:r>
              <a:rPr lang="en-US" dirty="0"/>
              <a:t> of an interval containing theta</a:t>
            </a:r>
          </a:p>
          <a:p>
            <a:r>
              <a:rPr lang="en-US" dirty="0"/>
              <a:t>CI of asymptotic level (or asymptotic CI) for theta: any random interval I whose boundaries do not depend on theta and such that</a:t>
            </a:r>
          </a:p>
        </p:txBody>
      </p:sp>
      <p:pic>
        <p:nvPicPr>
          <p:cNvPr id="5" name="Picture 4">
            <a:extLst>
              <a:ext uri="{FF2B5EF4-FFF2-40B4-BE49-F238E27FC236}">
                <a16:creationId xmlns:a16="http://schemas.microsoft.com/office/drawing/2014/main" id="{47B4881F-9276-463A-99FE-83321A59EFAD}"/>
              </a:ext>
            </a:extLst>
          </p:cNvPr>
          <p:cNvPicPr>
            <a:picLocks noChangeAspect="1"/>
          </p:cNvPicPr>
          <p:nvPr/>
        </p:nvPicPr>
        <p:blipFill>
          <a:blip r:embed="rId2"/>
          <a:stretch>
            <a:fillRect/>
          </a:stretch>
        </p:blipFill>
        <p:spPr>
          <a:xfrm>
            <a:off x="992797" y="1378340"/>
            <a:ext cx="1342439" cy="327424"/>
          </a:xfrm>
          <a:prstGeom prst="rect">
            <a:avLst/>
          </a:prstGeom>
          <a:ln>
            <a:solidFill>
              <a:schemeClr val="tx1"/>
            </a:solidFill>
          </a:ln>
        </p:spPr>
      </p:pic>
      <p:pic>
        <p:nvPicPr>
          <p:cNvPr id="6" name="Picture 5">
            <a:extLst>
              <a:ext uri="{FF2B5EF4-FFF2-40B4-BE49-F238E27FC236}">
                <a16:creationId xmlns:a16="http://schemas.microsoft.com/office/drawing/2014/main" id="{15546F02-9A82-4AEA-9290-2AF454D5C276}"/>
              </a:ext>
            </a:extLst>
          </p:cNvPr>
          <p:cNvPicPr>
            <a:picLocks noChangeAspect="1"/>
          </p:cNvPicPr>
          <p:nvPr/>
        </p:nvPicPr>
        <p:blipFill>
          <a:blip r:embed="rId3"/>
          <a:stretch>
            <a:fillRect/>
          </a:stretch>
        </p:blipFill>
        <p:spPr>
          <a:xfrm>
            <a:off x="10554067" y="1345441"/>
            <a:ext cx="1521209" cy="384884"/>
          </a:xfrm>
          <a:prstGeom prst="rect">
            <a:avLst/>
          </a:prstGeom>
          <a:ln>
            <a:solidFill>
              <a:schemeClr val="tx1"/>
            </a:solidFill>
          </a:ln>
        </p:spPr>
      </p:pic>
      <p:pic>
        <p:nvPicPr>
          <p:cNvPr id="7" name="Picture 6">
            <a:extLst>
              <a:ext uri="{FF2B5EF4-FFF2-40B4-BE49-F238E27FC236}">
                <a16:creationId xmlns:a16="http://schemas.microsoft.com/office/drawing/2014/main" id="{8924B661-46E8-42D2-A7AB-8B02F166A261}"/>
              </a:ext>
            </a:extLst>
          </p:cNvPr>
          <p:cNvPicPr>
            <a:picLocks noChangeAspect="1"/>
          </p:cNvPicPr>
          <p:nvPr/>
        </p:nvPicPr>
        <p:blipFill>
          <a:blip r:embed="rId4"/>
          <a:stretch>
            <a:fillRect/>
          </a:stretch>
        </p:blipFill>
        <p:spPr>
          <a:xfrm>
            <a:off x="332568" y="2732941"/>
            <a:ext cx="2942491" cy="418222"/>
          </a:xfrm>
          <a:prstGeom prst="rect">
            <a:avLst/>
          </a:prstGeom>
          <a:ln>
            <a:solidFill>
              <a:schemeClr val="tx1"/>
            </a:solidFill>
          </a:ln>
        </p:spPr>
      </p:pic>
      <p:pic>
        <p:nvPicPr>
          <p:cNvPr id="8" name="Picture 7">
            <a:extLst>
              <a:ext uri="{FF2B5EF4-FFF2-40B4-BE49-F238E27FC236}">
                <a16:creationId xmlns:a16="http://schemas.microsoft.com/office/drawing/2014/main" id="{F238EBC6-7E73-4A53-B817-3F8DAF1484FE}"/>
              </a:ext>
            </a:extLst>
          </p:cNvPr>
          <p:cNvPicPr>
            <a:picLocks noChangeAspect="1"/>
          </p:cNvPicPr>
          <p:nvPr/>
        </p:nvPicPr>
        <p:blipFill>
          <a:blip r:embed="rId5"/>
          <a:stretch>
            <a:fillRect/>
          </a:stretch>
        </p:blipFill>
        <p:spPr>
          <a:xfrm>
            <a:off x="7767416" y="3656207"/>
            <a:ext cx="3674709" cy="564100"/>
          </a:xfrm>
          <a:prstGeom prst="rect">
            <a:avLst/>
          </a:prstGeom>
          <a:ln>
            <a:solidFill>
              <a:schemeClr val="tx1"/>
            </a:solidFill>
          </a:ln>
        </p:spPr>
      </p:pic>
      <p:pic>
        <p:nvPicPr>
          <p:cNvPr id="9" name="Picture 8">
            <a:extLst>
              <a:ext uri="{FF2B5EF4-FFF2-40B4-BE49-F238E27FC236}">
                <a16:creationId xmlns:a16="http://schemas.microsoft.com/office/drawing/2014/main" id="{B38931CF-4439-4256-92DE-65E369AF3161}"/>
              </a:ext>
            </a:extLst>
          </p:cNvPr>
          <p:cNvPicPr>
            <a:picLocks noChangeAspect="1"/>
          </p:cNvPicPr>
          <p:nvPr/>
        </p:nvPicPr>
        <p:blipFill>
          <a:blip r:embed="rId6"/>
          <a:stretch>
            <a:fillRect/>
          </a:stretch>
        </p:blipFill>
        <p:spPr>
          <a:xfrm>
            <a:off x="240322" y="4958641"/>
            <a:ext cx="2608726" cy="696571"/>
          </a:xfrm>
          <a:prstGeom prst="rect">
            <a:avLst/>
          </a:prstGeom>
          <a:ln>
            <a:solidFill>
              <a:schemeClr val="tx1"/>
            </a:solidFill>
          </a:ln>
        </p:spPr>
      </p:pic>
      <p:pic>
        <p:nvPicPr>
          <p:cNvPr id="10" name="Picture 9">
            <a:extLst>
              <a:ext uri="{FF2B5EF4-FFF2-40B4-BE49-F238E27FC236}">
                <a16:creationId xmlns:a16="http://schemas.microsoft.com/office/drawing/2014/main" id="{8EBE30D5-1D89-4938-ABE9-CE9473E6FE2A}"/>
              </a:ext>
            </a:extLst>
          </p:cNvPr>
          <p:cNvPicPr>
            <a:picLocks noChangeAspect="1"/>
          </p:cNvPicPr>
          <p:nvPr/>
        </p:nvPicPr>
        <p:blipFill>
          <a:blip r:embed="rId7"/>
          <a:stretch>
            <a:fillRect/>
          </a:stretch>
        </p:blipFill>
        <p:spPr>
          <a:xfrm>
            <a:off x="3155119" y="4907351"/>
            <a:ext cx="3993724" cy="705658"/>
          </a:xfrm>
          <a:prstGeom prst="rect">
            <a:avLst/>
          </a:prstGeom>
          <a:ln>
            <a:solidFill>
              <a:schemeClr val="tx1"/>
            </a:solidFill>
          </a:ln>
        </p:spPr>
      </p:pic>
      <p:pic>
        <p:nvPicPr>
          <p:cNvPr id="11" name="Picture 10">
            <a:extLst>
              <a:ext uri="{FF2B5EF4-FFF2-40B4-BE49-F238E27FC236}">
                <a16:creationId xmlns:a16="http://schemas.microsoft.com/office/drawing/2014/main" id="{68A3DA69-1F7E-4826-848D-C3A01A776F98}"/>
              </a:ext>
            </a:extLst>
          </p:cNvPr>
          <p:cNvPicPr>
            <a:picLocks noChangeAspect="1"/>
          </p:cNvPicPr>
          <p:nvPr/>
        </p:nvPicPr>
        <p:blipFill>
          <a:blip r:embed="rId8"/>
          <a:stretch>
            <a:fillRect/>
          </a:stretch>
        </p:blipFill>
        <p:spPr>
          <a:xfrm>
            <a:off x="7624397" y="4864710"/>
            <a:ext cx="2455151" cy="663893"/>
          </a:xfrm>
          <a:prstGeom prst="rect">
            <a:avLst/>
          </a:prstGeom>
        </p:spPr>
      </p:pic>
      <p:pic>
        <p:nvPicPr>
          <p:cNvPr id="12" name="Picture 11">
            <a:extLst>
              <a:ext uri="{FF2B5EF4-FFF2-40B4-BE49-F238E27FC236}">
                <a16:creationId xmlns:a16="http://schemas.microsoft.com/office/drawing/2014/main" id="{C4787DDB-EC4D-4563-BE80-7B1B6173517B}"/>
              </a:ext>
            </a:extLst>
          </p:cNvPr>
          <p:cNvPicPr>
            <a:picLocks noChangeAspect="1"/>
          </p:cNvPicPr>
          <p:nvPr/>
        </p:nvPicPr>
        <p:blipFill>
          <a:blip r:embed="rId9"/>
          <a:stretch>
            <a:fillRect/>
          </a:stretch>
        </p:blipFill>
        <p:spPr>
          <a:xfrm>
            <a:off x="240028" y="5918908"/>
            <a:ext cx="3549951" cy="749178"/>
          </a:xfrm>
          <a:prstGeom prst="rect">
            <a:avLst/>
          </a:prstGeom>
          <a:ln>
            <a:solidFill>
              <a:schemeClr val="tx1"/>
            </a:solidFill>
          </a:ln>
        </p:spPr>
      </p:pic>
    </p:spTree>
    <p:extLst>
      <p:ext uri="{BB962C8B-B14F-4D97-AF65-F5344CB8AC3E}">
        <p14:creationId xmlns:p14="http://schemas.microsoft.com/office/powerpoint/2010/main" val="640101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7381D-A7A1-4C5F-9BC8-E0CA8EEA93BA}"/>
              </a:ext>
            </a:extLst>
          </p:cNvPr>
          <p:cNvSpPr>
            <a:spLocks noGrp="1"/>
          </p:cNvSpPr>
          <p:nvPr>
            <p:ph type="title"/>
          </p:nvPr>
        </p:nvSpPr>
        <p:spPr>
          <a:xfrm>
            <a:off x="78542" y="69703"/>
            <a:ext cx="11949335" cy="591480"/>
          </a:xfrm>
        </p:spPr>
        <p:txBody>
          <a:bodyPr>
            <a:normAutofit fontScale="90000"/>
          </a:bodyPr>
          <a:lstStyle/>
          <a:p>
            <a:r>
              <a:rPr lang="en-US" dirty="0"/>
              <a:t>Confidence intervals continued</a:t>
            </a:r>
          </a:p>
        </p:txBody>
      </p:sp>
      <p:sp>
        <p:nvSpPr>
          <p:cNvPr id="3" name="Content Placeholder 2">
            <a:extLst>
              <a:ext uri="{FF2B5EF4-FFF2-40B4-BE49-F238E27FC236}">
                <a16:creationId xmlns:a16="http://schemas.microsoft.com/office/drawing/2014/main" id="{45EA34C1-51A5-46A3-805C-A34C7A49F63B}"/>
              </a:ext>
            </a:extLst>
          </p:cNvPr>
          <p:cNvSpPr>
            <a:spLocks noGrp="1"/>
          </p:cNvSpPr>
          <p:nvPr>
            <p:ph idx="1"/>
          </p:nvPr>
        </p:nvSpPr>
        <p:spPr>
          <a:xfrm>
            <a:off x="92611" y="801858"/>
            <a:ext cx="11935265" cy="5950634"/>
          </a:xfrm>
        </p:spPr>
        <p:txBody>
          <a:bodyPr/>
          <a:lstStyle/>
          <a:p>
            <a:r>
              <a:rPr lang="en-US" dirty="0"/>
              <a:t>So using CLT we transformed probability                                                     to a problem of estimating probability of normal </a:t>
            </a:r>
            <a:r>
              <a:rPr lang="en-US" dirty="0" err="1"/>
              <a:t>r.v</a:t>
            </a:r>
            <a:r>
              <a:rPr lang="en-US" dirty="0"/>
              <a:t> from its CDF</a:t>
            </a:r>
          </a:p>
          <a:p>
            <a:r>
              <a:rPr lang="en-US" dirty="0"/>
              <a:t>But to do it we still need a variance of a </a:t>
            </a:r>
            <a:r>
              <a:rPr lang="en-US" dirty="0" err="1"/>
              <a:t>r.v.</a:t>
            </a:r>
            <a:r>
              <a:rPr lang="en-US" dirty="0"/>
              <a:t> of interest say Xi</a:t>
            </a:r>
          </a:p>
          <a:p>
            <a:r>
              <a:rPr lang="en-US" dirty="0"/>
              <a:t>So, there are </a:t>
            </a:r>
            <a:r>
              <a:rPr lang="en-US" b="1" dirty="0"/>
              <a:t>3 solutions:</a:t>
            </a:r>
          </a:p>
          <a:p>
            <a:pPr marL="514350" indent="-514350">
              <a:buAutoNum type="arabicParenR"/>
            </a:pPr>
            <a:r>
              <a:rPr lang="en-US" b="1" dirty="0"/>
              <a:t>Use conservative bound – wider p(1-p) – ½</a:t>
            </a:r>
          </a:p>
          <a:p>
            <a:pPr marL="514350" indent="-514350">
              <a:buAutoNum type="arabicParenR"/>
            </a:pPr>
            <a:r>
              <a:rPr lang="en-US" b="1" dirty="0"/>
              <a:t>Solving the equation for p</a:t>
            </a:r>
          </a:p>
          <a:p>
            <a:pPr marL="0" indent="0">
              <a:buNone/>
            </a:pPr>
            <a:r>
              <a:rPr lang="en-US" b="1" dirty="0"/>
              <a:t>                                                      </a:t>
            </a:r>
            <a:r>
              <a:rPr lang="en-US" dirty="0"/>
              <a:t>-Rn from both sides and square</a:t>
            </a:r>
          </a:p>
          <a:p>
            <a:pPr marL="0" indent="0">
              <a:buNone/>
            </a:pPr>
            <a:r>
              <a:rPr lang="en-US" b="1" dirty="0"/>
              <a:t>				so the p will be between 2 roots (in this interval)</a:t>
            </a:r>
          </a:p>
          <a:p>
            <a:pPr marL="0" indent="0">
              <a:buNone/>
            </a:pPr>
            <a:endParaRPr lang="en-US" b="1" dirty="0"/>
          </a:p>
          <a:p>
            <a:pPr marL="0" indent="0">
              <a:buNone/>
            </a:pPr>
            <a:endParaRPr lang="en-US" b="1" dirty="0"/>
          </a:p>
          <a:p>
            <a:pPr marL="0" indent="0">
              <a:buNone/>
            </a:pPr>
            <a:r>
              <a:rPr lang="en-US" b="1" dirty="0"/>
              <a:t>3) Replace p by </a:t>
            </a:r>
            <a:r>
              <a:rPr lang="en-US" b="1" dirty="0" err="1"/>
              <a:t>p_hat</a:t>
            </a:r>
            <a:endParaRPr lang="en-US" b="1" dirty="0"/>
          </a:p>
          <a:p>
            <a:pPr marL="514350" indent="-514350">
              <a:buAutoNum type="arabicParenR"/>
            </a:pPr>
            <a:endParaRPr lang="en-US" b="1" dirty="0"/>
          </a:p>
        </p:txBody>
      </p:sp>
      <p:pic>
        <p:nvPicPr>
          <p:cNvPr id="4" name="Picture 3">
            <a:extLst>
              <a:ext uri="{FF2B5EF4-FFF2-40B4-BE49-F238E27FC236}">
                <a16:creationId xmlns:a16="http://schemas.microsoft.com/office/drawing/2014/main" id="{E2EEE4D6-7A51-415F-B69C-E3785451E4C8}"/>
              </a:ext>
            </a:extLst>
          </p:cNvPr>
          <p:cNvPicPr>
            <a:picLocks noChangeAspect="1"/>
          </p:cNvPicPr>
          <p:nvPr/>
        </p:nvPicPr>
        <p:blipFill>
          <a:blip r:embed="rId2"/>
          <a:stretch>
            <a:fillRect/>
          </a:stretch>
        </p:blipFill>
        <p:spPr>
          <a:xfrm>
            <a:off x="6292213" y="546364"/>
            <a:ext cx="3993724" cy="705658"/>
          </a:xfrm>
          <a:prstGeom prst="rect">
            <a:avLst/>
          </a:prstGeom>
          <a:ln>
            <a:solidFill>
              <a:schemeClr val="tx1"/>
            </a:solidFill>
          </a:ln>
        </p:spPr>
      </p:pic>
      <p:pic>
        <p:nvPicPr>
          <p:cNvPr id="5" name="Picture 4">
            <a:extLst>
              <a:ext uri="{FF2B5EF4-FFF2-40B4-BE49-F238E27FC236}">
                <a16:creationId xmlns:a16="http://schemas.microsoft.com/office/drawing/2014/main" id="{0FC0B310-A10B-4F70-86EA-57BCE1C91454}"/>
              </a:ext>
            </a:extLst>
          </p:cNvPr>
          <p:cNvPicPr>
            <a:picLocks noChangeAspect="1"/>
          </p:cNvPicPr>
          <p:nvPr/>
        </p:nvPicPr>
        <p:blipFill>
          <a:blip r:embed="rId3"/>
          <a:stretch>
            <a:fillRect/>
          </a:stretch>
        </p:blipFill>
        <p:spPr>
          <a:xfrm>
            <a:off x="239810" y="3782157"/>
            <a:ext cx="4290118" cy="606962"/>
          </a:xfrm>
          <a:prstGeom prst="rect">
            <a:avLst/>
          </a:prstGeom>
        </p:spPr>
      </p:pic>
      <p:pic>
        <p:nvPicPr>
          <p:cNvPr id="6" name="Picture 5">
            <a:extLst>
              <a:ext uri="{FF2B5EF4-FFF2-40B4-BE49-F238E27FC236}">
                <a16:creationId xmlns:a16="http://schemas.microsoft.com/office/drawing/2014/main" id="{8B368F13-C69C-45F8-A214-E3E4B394535F}"/>
              </a:ext>
            </a:extLst>
          </p:cNvPr>
          <p:cNvPicPr>
            <a:picLocks noChangeAspect="1"/>
          </p:cNvPicPr>
          <p:nvPr/>
        </p:nvPicPr>
        <p:blipFill>
          <a:blip r:embed="rId4"/>
          <a:stretch>
            <a:fillRect/>
          </a:stretch>
        </p:blipFill>
        <p:spPr>
          <a:xfrm>
            <a:off x="9178363" y="3538465"/>
            <a:ext cx="2604249" cy="639640"/>
          </a:xfrm>
          <a:prstGeom prst="rect">
            <a:avLst/>
          </a:prstGeom>
        </p:spPr>
      </p:pic>
      <p:pic>
        <p:nvPicPr>
          <p:cNvPr id="7" name="Picture 6">
            <a:extLst>
              <a:ext uri="{FF2B5EF4-FFF2-40B4-BE49-F238E27FC236}">
                <a16:creationId xmlns:a16="http://schemas.microsoft.com/office/drawing/2014/main" id="{ED98D449-0FB4-4F6F-8D0C-D8AC890F0549}"/>
              </a:ext>
            </a:extLst>
          </p:cNvPr>
          <p:cNvPicPr>
            <a:picLocks noChangeAspect="1"/>
          </p:cNvPicPr>
          <p:nvPr/>
        </p:nvPicPr>
        <p:blipFill>
          <a:blip r:embed="rId5"/>
          <a:stretch>
            <a:fillRect/>
          </a:stretch>
        </p:blipFill>
        <p:spPr>
          <a:xfrm>
            <a:off x="201343" y="4350214"/>
            <a:ext cx="3104565" cy="1182123"/>
          </a:xfrm>
          <a:prstGeom prst="rect">
            <a:avLst/>
          </a:prstGeom>
        </p:spPr>
      </p:pic>
    </p:spTree>
    <p:extLst>
      <p:ext uri="{BB962C8B-B14F-4D97-AF65-F5344CB8AC3E}">
        <p14:creationId xmlns:p14="http://schemas.microsoft.com/office/powerpoint/2010/main" val="1658936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7381D-A7A1-4C5F-9BC8-E0CA8EEA93BA}"/>
              </a:ext>
            </a:extLst>
          </p:cNvPr>
          <p:cNvSpPr>
            <a:spLocks noGrp="1"/>
          </p:cNvSpPr>
          <p:nvPr>
            <p:ph type="title"/>
          </p:nvPr>
        </p:nvSpPr>
        <p:spPr>
          <a:xfrm>
            <a:off x="78542" y="69703"/>
            <a:ext cx="11949335" cy="591480"/>
          </a:xfrm>
        </p:spPr>
        <p:txBody>
          <a:bodyPr>
            <a:normAutofit fontScale="90000"/>
          </a:bodyPr>
          <a:lstStyle/>
          <a:p>
            <a:r>
              <a:rPr lang="en-US" dirty="0"/>
              <a:t>Links on convergence</a:t>
            </a:r>
          </a:p>
        </p:txBody>
      </p:sp>
      <p:sp>
        <p:nvSpPr>
          <p:cNvPr id="3" name="Content Placeholder 2">
            <a:extLst>
              <a:ext uri="{FF2B5EF4-FFF2-40B4-BE49-F238E27FC236}">
                <a16:creationId xmlns:a16="http://schemas.microsoft.com/office/drawing/2014/main" id="{45EA34C1-51A5-46A3-805C-A34C7A49F63B}"/>
              </a:ext>
            </a:extLst>
          </p:cNvPr>
          <p:cNvSpPr>
            <a:spLocks noGrp="1"/>
          </p:cNvSpPr>
          <p:nvPr>
            <p:ph idx="1"/>
          </p:nvPr>
        </p:nvSpPr>
        <p:spPr>
          <a:xfrm>
            <a:off x="92611" y="801858"/>
            <a:ext cx="11935265" cy="5950634"/>
          </a:xfrm>
        </p:spPr>
        <p:txBody>
          <a:bodyPr/>
          <a:lstStyle/>
          <a:p>
            <a:r>
              <a:rPr lang="en-US" u="sng" dirty="0">
                <a:hlinkClick r:id="rId2"/>
              </a:rPr>
              <a:t>https://www.statisticshowto.com/convergence-of-random-variables/</a:t>
            </a:r>
            <a:endParaRPr lang="en-US" u="sng" dirty="0"/>
          </a:p>
          <a:p>
            <a:r>
              <a:rPr lang="en-US" dirty="0">
                <a:hlinkClick r:id="rId3"/>
              </a:rPr>
              <a:t>https://www.statlect.com/asymptotic-theory/convergence-in-distribution</a:t>
            </a:r>
            <a:endParaRPr lang="en-US" dirty="0"/>
          </a:p>
          <a:p>
            <a:r>
              <a:rPr lang="en-US" u="sng" dirty="0">
                <a:hlinkClick r:id="rId4"/>
              </a:rPr>
              <a:t>https://www.statlect.com/asymptotic-theory/convergence-in-probability</a:t>
            </a:r>
            <a:endParaRPr lang="en-US" u="sng" dirty="0"/>
          </a:p>
          <a:p>
            <a:r>
              <a:rPr lang="en-US" u="sng" dirty="0">
                <a:hlinkClick r:id="rId5"/>
              </a:rPr>
              <a:t>https://www.statlect.com/asymptotic-theory/pointwise-convergence</a:t>
            </a:r>
            <a:endParaRPr lang="en-US" dirty="0"/>
          </a:p>
        </p:txBody>
      </p:sp>
    </p:spTree>
    <p:extLst>
      <p:ext uri="{BB962C8B-B14F-4D97-AF65-F5344CB8AC3E}">
        <p14:creationId xmlns:p14="http://schemas.microsoft.com/office/powerpoint/2010/main" val="9023072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7381D-A7A1-4C5F-9BC8-E0CA8EEA93BA}"/>
              </a:ext>
            </a:extLst>
          </p:cNvPr>
          <p:cNvSpPr>
            <a:spLocks noGrp="1"/>
          </p:cNvSpPr>
          <p:nvPr>
            <p:ph type="title"/>
          </p:nvPr>
        </p:nvSpPr>
        <p:spPr>
          <a:xfrm>
            <a:off x="78542" y="69703"/>
            <a:ext cx="11949335" cy="591480"/>
          </a:xfrm>
        </p:spPr>
        <p:txBody>
          <a:bodyPr>
            <a:normAutofit fontScale="90000"/>
          </a:bodyPr>
          <a:lstStyle/>
          <a:p>
            <a:r>
              <a:rPr lang="en-US" dirty="0"/>
              <a:t>Recitation 1 </a:t>
            </a:r>
          </a:p>
        </p:txBody>
      </p:sp>
      <p:sp>
        <p:nvSpPr>
          <p:cNvPr id="3" name="Content Placeholder 2">
            <a:extLst>
              <a:ext uri="{FF2B5EF4-FFF2-40B4-BE49-F238E27FC236}">
                <a16:creationId xmlns:a16="http://schemas.microsoft.com/office/drawing/2014/main" id="{45EA34C1-51A5-46A3-805C-A34C7A49F63B}"/>
              </a:ext>
            </a:extLst>
          </p:cNvPr>
          <p:cNvSpPr>
            <a:spLocks noGrp="1"/>
          </p:cNvSpPr>
          <p:nvPr>
            <p:ph idx="1"/>
          </p:nvPr>
        </p:nvSpPr>
        <p:spPr>
          <a:xfrm>
            <a:off x="92611" y="801858"/>
            <a:ext cx="11935265" cy="5950634"/>
          </a:xfrm>
        </p:spPr>
        <p:txBody>
          <a:bodyPr/>
          <a:lstStyle/>
          <a:p>
            <a:r>
              <a:rPr lang="en-US" dirty="0"/>
              <a:t>2-sided confidence interval for my is </a:t>
            </a:r>
            <a:r>
              <a:rPr lang="en-US" dirty="0" err="1"/>
              <a:t>mu_hat</a:t>
            </a:r>
            <a:r>
              <a:rPr lang="en-US" dirty="0"/>
              <a:t>+/-s</a:t>
            </a:r>
          </a:p>
          <a:p>
            <a:r>
              <a:rPr lang="en-US" dirty="0"/>
              <a:t>                                                or P( abs(mu^-mu)&lt;=s)=1-alpha</a:t>
            </a:r>
          </a:p>
          <a:p>
            <a:r>
              <a:rPr lang="en-US" dirty="0"/>
              <a:t>P(my is interval my^+/- s)=1-alpha</a:t>
            </a:r>
          </a:p>
          <a:p>
            <a:r>
              <a:rPr lang="en-US" dirty="0"/>
              <a:t>My^-s&lt;mu&lt;mu^+s; -s&lt;mu-mu^&lt;s; -s&lt;mu^-mu&lt;s;</a:t>
            </a:r>
          </a:p>
          <a:p>
            <a:r>
              <a:rPr lang="en-US" dirty="0"/>
              <a:t>So we have probability that z is in [-</a:t>
            </a:r>
            <a:r>
              <a:rPr lang="en-US" dirty="0" err="1"/>
              <a:t>q;q</a:t>
            </a:r>
            <a:r>
              <a:rPr lang="en-US" dirty="0"/>
              <a:t>] which is  phi(q)-phi(-q) or</a:t>
            </a:r>
          </a:p>
          <a:p>
            <a:r>
              <a:rPr lang="en-US" dirty="0"/>
              <a:t>                                 2*phi(q)-1</a:t>
            </a:r>
          </a:p>
        </p:txBody>
      </p:sp>
      <p:pic>
        <p:nvPicPr>
          <p:cNvPr id="4" name="Picture 3">
            <a:extLst>
              <a:ext uri="{FF2B5EF4-FFF2-40B4-BE49-F238E27FC236}">
                <a16:creationId xmlns:a16="http://schemas.microsoft.com/office/drawing/2014/main" id="{5B918096-CDA6-4D9A-9F6C-8F944C33DA8D}"/>
              </a:ext>
            </a:extLst>
          </p:cNvPr>
          <p:cNvPicPr>
            <a:picLocks noChangeAspect="1"/>
          </p:cNvPicPr>
          <p:nvPr/>
        </p:nvPicPr>
        <p:blipFill>
          <a:blip r:embed="rId2"/>
          <a:stretch>
            <a:fillRect/>
          </a:stretch>
        </p:blipFill>
        <p:spPr>
          <a:xfrm>
            <a:off x="7608204" y="583589"/>
            <a:ext cx="2287797" cy="724706"/>
          </a:xfrm>
          <a:prstGeom prst="rect">
            <a:avLst/>
          </a:prstGeom>
        </p:spPr>
      </p:pic>
      <p:pic>
        <p:nvPicPr>
          <p:cNvPr id="5" name="Picture 4">
            <a:extLst>
              <a:ext uri="{FF2B5EF4-FFF2-40B4-BE49-F238E27FC236}">
                <a16:creationId xmlns:a16="http://schemas.microsoft.com/office/drawing/2014/main" id="{2D8488AA-44CB-4499-BF48-F49A1EA30087}"/>
              </a:ext>
            </a:extLst>
          </p:cNvPr>
          <p:cNvPicPr>
            <a:picLocks noChangeAspect="1"/>
          </p:cNvPicPr>
          <p:nvPr/>
        </p:nvPicPr>
        <p:blipFill>
          <a:blip r:embed="rId3"/>
          <a:stretch>
            <a:fillRect/>
          </a:stretch>
        </p:blipFill>
        <p:spPr>
          <a:xfrm>
            <a:off x="219954" y="1241105"/>
            <a:ext cx="3962276" cy="559558"/>
          </a:xfrm>
          <a:prstGeom prst="rect">
            <a:avLst/>
          </a:prstGeom>
        </p:spPr>
      </p:pic>
      <p:pic>
        <p:nvPicPr>
          <p:cNvPr id="6" name="Picture 5">
            <a:extLst>
              <a:ext uri="{FF2B5EF4-FFF2-40B4-BE49-F238E27FC236}">
                <a16:creationId xmlns:a16="http://schemas.microsoft.com/office/drawing/2014/main" id="{A01349EC-8976-4B65-AD4B-067BAC91B6B8}"/>
              </a:ext>
            </a:extLst>
          </p:cNvPr>
          <p:cNvPicPr>
            <a:picLocks noChangeAspect="1"/>
          </p:cNvPicPr>
          <p:nvPr/>
        </p:nvPicPr>
        <p:blipFill>
          <a:blip r:embed="rId4"/>
          <a:stretch>
            <a:fillRect/>
          </a:stretch>
        </p:blipFill>
        <p:spPr>
          <a:xfrm>
            <a:off x="2839914" y="129319"/>
            <a:ext cx="1929799" cy="545930"/>
          </a:xfrm>
          <a:prstGeom prst="rect">
            <a:avLst/>
          </a:prstGeom>
        </p:spPr>
      </p:pic>
      <p:pic>
        <p:nvPicPr>
          <p:cNvPr id="7" name="Picture 6">
            <a:extLst>
              <a:ext uri="{FF2B5EF4-FFF2-40B4-BE49-F238E27FC236}">
                <a16:creationId xmlns:a16="http://schemas.microsoft.com/office/drawing/2014/main" id="{C1982F7A-1CBA-4E47-95EB-28058C239A4D}"/>
              </a:ext>
            </a:extLst>
          </p:cNvPr>
          <p:cNvPicPr>
            <a:picLocks noChangeAspect="1"/>
          </p:cNvPicPr>
          <p:nvPr/>
        </p:nvPicPr>
        <p:blipFill>
          <a:blip r:embed="rId5"/>
          <a:stretch>
            <a:fillRect/>
          </a:stretch>
        </p:blipFill>
        <p:spPr>
          <a:xfrm>
            <a:off x="455513" y="3535241"/>
            <a:ext cx="2428363" cy="2839725"/>
          </a:xfrm>
          <a:prstGeom prst="rect">
            <a:avLst/>
          </a:prstGeom>
        </p:spPr>
      </p:pic>
      <p:pic>
        <p:nvPicPr>
          <p:cNvPr id="8" name="Picture 7">
            <a:extLst>
              <a:ext uri="{FF2B5EF4-FFF2-40B4-BE49-F238E27FC236}">
                <a16:creationId xmlns:a16="http://schemas.microsoft.com/office/drawing/2014/main" id="{1F0FBD46-BF96-4F0C-BE43-020F6ACEBFF8}"/>
              </a:ext>
            </a:extLst>
          </p:cNvPr>
          <p:cNvPicPr>
            <a:picLocks noChangeAspect="1"/>
          </p:cNvPicPr>
          <p:nvPr/>
        </p:nvPicPr>
        <p:blipFill>
          <a:blip r:embed="rId6"/>
          <a:stretch>
            <a:fillRect/>
          </a:stretch>
        </p:blipFill>
        <p:spPr>
          <a:xfrm>
            <a:off x="7586369" y="2022816"/>
            <a:ext cx="1997601" cy="804789"/>
          </a:xfrm>
          <a:prstGeom prst="rect">
            <a:avLst/>
          </a:prstGeom>
          <a:ln>
            <a:solidFill>
              <a:schemeClr val="tx1"/>
            </a:solidFill>
          </a:ln>
        </p:spPr>
      </p:pic>
      <p:pic>
        <p:nvPicPr>
          <p:cNvPr id="9" name="Picture 8">
            <a:extLst>
              <a:ext uri="{FF2B5EF4-FFF2-40B4-BE49-F238E27FC236}">
                <a16:creationId xmlns:a16="http://schemas.microsoft.com/office/drawing/2014/main" id="{4CC9FA7B-7D48-4016-88F9-E5A6CA07D562}"/>
              </a:ext>
            </a:extLst>
          </p:cNvPr>
          <p:cNvPicPr>
            <a:picLocks noChangeAspect="1"/>
          </p:cNvPicPr>
          <p:nvPr/>
        </p:nvPicPr>
        <p:blipFill>
          <a:blip r:embed="rId7"/>
          <a:stretch>
            <a:fillRect/>
          </a:stretch>
        </p:blipFill>
        <p:spPr>
          <a:xfrm>
            <a:off x="10244300" y="2798005"/>
            <a:ext cx="1825779" cy="1225355"/>
          </a:xfrm>
          <a:prstGeom prst="rect">
            <a:avLst/>
          </a:prstGeom>
        </p:spPr>
      </p:pic>
      <p:pic>
        <p:nvPicPr>
          <p:cNvPr id="10" name="Picture 9">
            <a:extLst>
              <a:ext uri="{FF2B5EF4-FFF2-40B4-BE49-F238E27FC236}">
                <a16:creationId xmlns:a16="http://schemas.microsoft.com/office/drawing/2014/main" id="{B125A12F-2600-498A-94FA-7346EA503ED0}"/>
              </a:ext>
            </a:extLst>
          </p:cNvPr>
          <p:cNvPicPr>
            <a:picLocks noChangeAspect="1"/>
          </p:cNvPicPr>
          <p:nvPr/>
        </p:nvPicPr>
        <p:blipFill>
          <a:blip r:embed="rId8"/>
          <a:stretch>
            <a:fillRect/>
          </a:stretch>
        </p:blipFill>
        <p:spPr>
          <a:xfrm>
            <a:off x="4757078" y="3358368"/>
            <a:ext cx="1485496" cy="1030752"/>
          </a:xfrm>
          <a:prstGeom prst="rect">
            <a:avLst/>
          </a:prstGeom>
        </p:spPr>
      </p:pic>
      <p:pic>
        <p:nvPicPr>
          <p:cNvPr id="11" name="Picture 10">
            <a:extLst>
              <a:ext uri="{FF2B5EF4-FFF2-40B4-BE49-F238E27FC236}">
                <a16:creationId xmlns:a16="http://schemas.microsoft.com/office/drawing/2014/main" id="{20E1729A-FA2E-4E57-B93B-5CD7DC868F32}"/>
              </a:ext>
            </a:extLst>
          </p:cNvPr>
          <p:cNvPicPr>
            <a:picLocks noChangeAspect="1"/>
          </p:cNvPicPr>
          <p:nvPr/>
        </p:nvPicPr>
        <p:blipFill>
          <a:blip r:embed="rId9"/>
          <a:stretch>
            <a:fillRect/>
          </a:stretch>
        </p:blipFill>
        <p:spPr>
          <a:xfrm>
            <a:off x="6438020" y="3364889"/>
            <a:ext cx="2107721" cy="686606"/>
          </a:xfrm>
          <a:prstGeom prst="rect">
            <a:avLst/>
          </a:prstGeom>
        </p:spPr>
      </p:pic>
    </p:spTree>
    <p:extLst>
      <p:ext uri="{BB962C8B-B14F-4D97-AF65-F5344CB8AC3E}">
        <p14:creationId xmlns:p14="http://schemas.microsoft.com/office/powerpoint/2010/main" val="3698373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EA34C1-51A5-46A3-805C-A34C7A49F63B}"/>
              </a:ext>
            </a:extLst>
          </p:cNvPr>
          <p:cNvSpPr>
            <a:spLocks noGrp="1"/>
          </p:cNvSpPr>
          <p:nvPr>
            <p:ph idx="1"/>
          </p:nvPr>
        </p:nvSpPr>
        <p:spPr>
          <a:xfrm>
            <a:off x="28136" y="56269"/>
            <a:ext cx="11935265" cy="5950634"/>
          </a:xfrm>
        </p:spPr>
        <p:txBody>
          <a:bodyPr/>
          <a:lstStyle/>
          <a:p>
            <a:r>
              <a:rPr lang="en-US" dirty="0"/>
              <a:t>So, confidence interval is just an interval (mu^+/s) with some center</a:t>
            </a:r>
          </a:p>
          <a:p>
            <a:r>
              <a:rPr lang="en-US" dirty="0"/>
              <a:t>Ideally, we want that center to be mu itself</a:t>
            </a:r>
          </a:p>
          <a:p>
            <a:r>
              <a:rPr lang="en-US" dirty="0"/>
              <a:t>We, want the outside of interval probability be equal to alpha</a:t>
            </a:r>
          </a:p>
          <a:p>
            <a:pPr marL="0" indent="0">
              <a:buNone/>
            </a:pPr>
            <a:r>
              <a:rPr lang="en-US" dirty="0"/>
              <a:t>One-sided Confidence interval</a:t>
            </a:r>
          </a:p>
          <a:p>
            <a:pPr marL="0" indent="0">
              <a:buNone/>
            </a:pPr>
            <a:endParaRPr lang="en-US" dirty="0"/>
          </a:p>
        </p:txBody>
      </p:sp>
      <p:pic>
        <p:nvPicPr>
          <p:cNvPr id="4" name="Picture 3">
            <a:extLst>
              <a:ext uri="{FF2B5EF4-FFF2-40B4-BE49-F238E27FC236}">
                <a16:creationId xmlns:a16="http://schemas.microsoft.com/office/drawing/2014/main" id="{2C2FF86C-2332-4DDB-990E-B46A5ACEDF0A}"/>
              </a:ext>
            </a:extLst>
          </p:cNvPr>
          <p:cNvPicPr>
            <a:picLocks noChangeAspect="1"/>
          </p:cNvPicPr>
          <p:nvPr/>
        </p:nvPicPr>
        <p:blipFill>
          <a:blip r:embed="rId2"/>
          <a:stretch>
            <a:fillRect/>
          </a:stretch>
        </p:blipFill>
        <p:spPr>
          <a:xfrm>
            <a:off x="121553" y="2011240"/>
            <a:ext cx="2748256" cy="4771084"/>
          </a:xfrm>
          <a:prstGeom prst="rect">
            <a:avLst/>
          </a:prstGeom>
        </p:spPr>
      </p:pic>
      <p:pic>
        <p:nvPicPr>
          <p:cNvPr id="7" name="Picture 6">
            <a:extLst>
              <a:ext uri="{FF2B5EF4-FFF2-40B4-BE49-F238E27FC236}">
                <a16:creationId xmlns:a16="http://schemas.microsoft.com/office/drawing/2014/main" id="{6F046FDB-8C58-4B13-965E-81397A6851AD}"/>
              </a:ext>
            </a:extLst>
          </p:cNvPr>
          <p:cNvPicPr>
            <a:picLocks noChangeAspect="1"/>
          </p:cNvPicPr>
          <p:nvPr/>
        </p:nvPicPr>
        <p:blipFill>
          <a:blip r:embed="rId3"/>
          <a:stretch>
            <a:fillRect/>
          </a:stretch>
        </p:blipFill>
        <p:spPr>
          <a:xfrm>
            <a:off x="3133797" y="2016002"/>
            <a:ext cx="2526694" cy="2176170"/>
          </a:xfrm>
          <a:prstGeom prst="rect">
            <a:avLst/>
          </a:prstGeom>
        </p:spPr>
      </p:pic>
    </p:spTree>
    <p:extLst>
      <p:ext uri="{BB962C8B-B14F-4D97-AF65-F5344CB8AC3E}">
        <p14:creationId xmlns:p14="http://schemas.microsoft.com/office/powerpoint/2010/main" val="3273881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7381D-A7A1-4C5F-9BC8-E0CA8EEA93BA}"/>
              </a:ext>
            </a:extLst>
          </p:cNvPr>
          <p:cNvSpPr>
            <a:spLocks noGrp="1"/>
          </p:cNvSpPr>
          <p:nvPr>
            <p:ph type="title"/>
          </p:nvPr>
        </p:nvSpPr>
        <p:spPr>
          <a:xfrm>
            <a:off x="78542" y="69703"/>
            <a:ext cx="11949335" cy="591480"/>
          </a:xfrm>
        </p:spPr>
        <p:txBody>
          <a:bodyPr>
            <a:normAutofit fontScale="90000"/>
          </a:bodyPr>
          <a:lstStyle/>
          <a:p>
            <a:r>
              <a:rPr lang="en-US" b="1" dirty="0"/>
              <a:t>Recitation</a:t>
            </a:r>
            <a:r>
              <a:rPr lang="en-US" dirty="0"/>
              <a:t>: Modes of convergence</a:t>
            </a:r>
          </a:p>
        </p:txBody>
      </p:sp>
      <p:sp>
        <p:nvSpPr>
          <p:cNvPr id="3" name="Content Placeholder 2">
            <a:extLst>
              <a:ext uri="{FF2B5EF4-FFF2-40B4-BE49-F238E27FC236}">
                <a16:creationId xmlns:a16="http://schemas.microsoft.com/office/drawing/2014/main" id="{45EA34C1-51A5-46A3-805C-A34C7A49F63B}"/>
              </a:ext>
            </a:extLst>
          </p:cNvPr>
          <p:cNvSpPr>
            <a:spLocks noGrp="1"/>
          </p:cNvSpPr>
          <p:nvPr>
            <p:ph idx="1"/>
          </p:nvPr>
        </p:nvSpPr>
        <p:spPr>
          <a:xfrm>
            <a:off x="92611" y="801858"/>
            <a:ext cx="11935265" cy="5950634"/>
          </a:xfrm>
        </p:spPr>
        <p:txBody>
          <a:bodyPr/>
          <a:lstStyle/>
          <a:p>
            <a:pPr marL="514350" indent="-514350">
              <a:buAutoNum type="arabicParenR"/>
            </a:pPr>
            <a:r>
              <a:rPr lang="en-US" b="1" dirty="0"/>
              <a:t>Convergence almost surely </a:t>
            </a:r>
            <a:r>
              <a:rPr lang="en-US" dirty="0"/>
              <a:t>- </a:t>
            </a:r>
            <a:r>
              <a:rPr lang="en-US" dirty="0" err="1"/>
              <a:t>Xn</a:t>
            </a:r>
            <a:r>
              <a:rPr lang="en-US" dirty="0"/>
              <a:t> sequence of random variables will converge to X almost surely when P(</a:t>
            </a:r>
            <a:r>
              <a:rPr lang="en-US" dirty="0" err="1"/>
              <a:t>Xn</a:t>
            </a:r>
            <a:r>
              <a:rPr lang="en-US" dirty="0"/>
              <a:t> -&gt; X)=1 or </a:t>
            </a:r>
            <a:r>
              <a:rPr lang="en-US" dirty="0" err="1"/>
              <a:t>lim</a:t>
            </a:r>
            <a:r>
              <a:rPr lang="en-US" dirty="0"/>
              <a:t> as n-&gt; inf </a:t>
            </a:r>
            <a:r>
              <a:rPr lang="en-US" dirty="0" err="1"/>
              <a:t>Xn</a:t>
            </a:r>
            <a:r>
              <a:rPr lang="en-US" dirty="0"/>
              <a:t>=X</a:t>
            </a:r>
          </a:p>
          <a:p>
            <a:pPr marL="514350" indent="-514350">
              <a:buAutoNum type="arabicParenR"/>
            </a:pPr>
            <a:endParaRPr lang="en-US" dirty="0"/>
          </a:p>
          <a:p>
            <a:pPr marL="514350" indent="-514350">
              <a:buAutoNum type="arabicParenR"/>
            </a:pPr>
            <a:endParaRPr lang="en-US" dirty="0"/>
          </a:p>
          <a:p>
            <a:pPr marL="514350" indent="-514350">
              <a:buAutoNum type="arabicParenR"/>
            </a:pPr>
            <a:r>
              <a:rPr lang="en-US" dirty="0"/>
              <a:t>Convergence in probability</a:t>
            </a:r>
          </a:p>
          <a:p>
            <a:pPr marL="514350" indent="-514350">
              <a:buAutoNum type="arabicParenR"/>
            </a:pPr>
            <a:r>
              <a:rPr lang="en-US" dirty="0"/>
              <a:t>Convergence in distribution                                                 means conf of CDFs </a:t>
            </a:r>
          </a:p>
        </p:txBody>
      </p:sp>
      <p:pic>
        <p:nvPicPr>
          <p:cNvPr id="4" name="Picture 3">
            <a:extLst>
              <a:ext uri="{FF2B5EF4-FFF2-40B4-BE49-F238E27FC236}">
                <a16:creationId xmlns:a16="http://schemas.microsoft.com/office/drawing/2014/main" id="{1DB2572A-88A9-4619-8B0B-2CD71246B3A1}"/>
              </a:ext>
            </a:extLst>
          </p:cNvPr>
          <p:cNvPicPr>
            <a:picLocks noChangeAspect="1"/>
          </p:cNvPicPr>
          <p:nvPr/>
        </p:nvPicPr>
        <p:blipFill>
          <a:blip r:embed="rId2"/>
          <a:stretch>
            <a:fillRect/>
          </a:stretch>
        </p:blipFill>
        <p:spPr>
          <a:xfrm>
            <a:off x="235266" y="1662112"/>
            <a:ext cx="1455285" cy="738188"/>
          </a:xfrm>
          <a:prstGeom prst="rect">
            <a:avLst/>
          </a:prstGeom>
        </p:spPr>
      </p:pic>
      <p:pic>
        <p:nvPicPr>
          <p:cNvPr id="5" name="Picture 4">
            <a:extLst>
              <a:ext uri="{FF2B5EF4-FFF2-40B4-BE49-F238E27FC236}">
                <a16:creationId xmlns:a16="http://schemas.microsoft.com/office/drawing/2014/main" id="{6269815E-033D-4FC3-9F0E-880315BBD140}"/>
              </a:ext>
            </a:extLst>
          </p:cNvPr>
          <p:cNvPicPr>
            <a:picLocks noChangeAspect="1"/>
          </p:cNvPicPr>
          <p:nvPr/>
        </p:nvPicPr>
        <p:blipFill>
          <a:blip r:embed="rId3"/>
          <a:stretch>
            <a:fillRect/>
          </a:stretch>
        </p:blipFill>
        <p:spPr>
          <a:xfrm>
            <a:off x="1953577" y="1729740"/>
            <a:ext cx="2736533" cy="647700"/>
          </a:xfrm>
          <a:prstGeom prst="rect">
            <a:avLst/>
          </a:prstGeom>
        </p:spPr>
      </p:pic>
      <p:pic>
        <p:nvPicPr>
          <p:cNvPr id="6" name="Picture 5">
            <a:extLst>
              <a:ext uri="{FF2B5EF4-FFF2-40B4-BE49-F238E27FC236}">
                <a16:creationId xmlns:a16="http://schemas.microsoft.com/office/drawing/2014/main" id="{27805A30-FE81-4D99-933C-ACE49E1DAF2F}"/>
              </a:ext>
            </a:extLst>
          </p:cNvPr>
          <p:cNvPicPr>
            <a:picLocks noChangeAspect="1"/>
          </p:cNvPicPr>
          <p:nvPr/>
        </p:nvPicPr>
        <p:blipFill>
          <a:blip r:embed="rId4"/>
          <a:stretch>
            <a:fillRect/>
          </a:stretch>
        </p:blipFill>
        <p:spPr>
          <a:xfrm>
            <a:off x="5033009" y="1745932"/>
            <a:ext cx="2035813" cy="654368"/>
          </a:xfrm>
          <a:prstGeom prst="rect">
            <a:avLst/>
          </a:prstGeom>
        </p:spPr>
      </p:pic>
      <p:pic>
        <p:nvPicPr>
          <p:cNvPr id="7" name="Picture 6">
            <a:extLst>
              <a:ext uri="{FF2B5EF4-FFF2-40B4-BE49-F238E27FC236}">
                <a16:creationId xmlns:a16="http://schemas.microsoft.com/office/drawing/2014/main" id="{D835D8D8-3F1A-4343-8F78-1C74A861E276}"/>
              </a:ext>
            </a:extLst>
          </p:cNvPr>
          <p:cNvPicPr>
            <a:picLocks noChangeAspect="1"/>
          </p:cNvPicPr>
          <p:nvPr/>
        </p:nvPicPr>
        <p:blipFill>
          <a:blip r:embed="rId5"/>
          <a:stretch>
            <a:fillRect/>
          </a:stretch>
        </p:blipFill>
        <p:spPr>
          <a:xfrm>
            <a:off x="4794885" y="2627947"/>
            <a:ext cx="1174992" cy="549593"/>
          </a:xfrm>
          <a:prstGeom prst="rect">
            <a:avLst/>
          </a:prstGeom>
        </p:spPr>
      </p:pic>
      <p:pic>
        <p:nvPicPr>
          <p:cNvPr id="8" name="Picture 7">
            <a:extLst>
              <a:ext uri="{FF2B5EF4-FFF2-40B4-BE49-F238E27FC236}">
                <a16:creationId xmlns:a16="http://schemas.microsoft.com/office/drawing/2014/main" id="{6A9EFC03-7800-450A-B24A-F4EF938B9881}"/>
              </a:ext>
            </a:extLst>
          </p:cNvPr>
          <p:cNvPicPr>
            <a:picLocks noChangeAspect="1"/>
          </p:cNvPicPr>
          <p:nvPr/>
        </p:nvPicPr>
        <p:blipFill>
          <a:blip r:embed="rId6"/>
          <a:stretch>
            <a:fillRect/>
          </a:stretch>
        </p:blipFill>
        <p:spPr>
          <a:xfrm>
            <a:off x="6116002" y="2639377"/>
            <a:ext cx="3289682" cy="583883"/>
          </a:xfrm>
          <a:prstGeom prst="rect">
            <a:avLst/>
          </a:prstGeom>
        </p:spPr>
      </p:pic>
      <p:pic>
        <p:nvPicPr>
          <p:cNvPr id="9" name="Picture 8">
            <a:extLst>
              <a:ext uri="{FF2B5EF4-FFF2-40B4-BE49-F238E27FC236}">
                <a16:creationId xmlns:a16="http://schemas.microsoft.com/office/drawing/2014/main" id="{4C25FA71-022A-40AE-80A9-4D5A63D3F366}"/>
              </a:ext>
            </a:extLst>
          </p:cNvPr>
          <p:cNvPicPr>
            <a:picLocks noChangeAspect="1"/>
          </p:cNvPicPr>
          <p:nvPr/>
        </p:nvPicPr>
        <p:blipFill>
          <a:blip r:embed="rId7"/>
          <a:stretch>
            <a:fillRect/>
          </a:stretch>
        </p:blipFill>
        <p:spPr>
          <a:xfrm>
            <a:off x="9513569" y="2645092"/>
            <a:ext cx="2576977" cy="578168"/>
          </a:xfrm>
          <a:prstGeom prst="rect">
            <a:avLst/>
          </a:prstGeom>
        </p:spPr>
      </p:pic>
      <p:pic>
        <p:nvPicPr>
          <p:cNvPr id="10" name="Picture 9">
            <a:extLst>
              <a:ext uri="{FF2B5EF4-FFF2-40B4-BE49-F238E27FC236}">
                <a16:creationId xmlns:a16="http://schemas.microsoft.com/office/drawing/2014/main" id="{29EC3524-A72E-4ADD-80F7-BE6C79342858}"/>
              </a:ext>
            </a:extLst>
          </p:cNvPr>
          <p:cNvPicPr>
            <a:picLocks noChangeAspect="1"/>
          </p:cNvPicPr>
          <p:nvPr/>
        </p:nvPicPr>
        <p:blipFill>
          <a:blip r:embed="rId8"/>
          <a:stretch>
            <a:fillRect/>
          </a:stretch>
        </p:blipFill>
        <p:spPr>
          <a:xfrm>
            <a:off x="4849177" y="3335654"/>
            <a:ext cx="1139921" cy="596266"/>
          </a:xfrm>
          <a:prstGeom prst="rect">
            <a:avLst/>
          </a:prstGeom>
        </p:spPr>
      </p:pic>
      <p:pic>
        <p:nvPicPr>
          <p:cNvPr id="11" name="Picture 10">
            <a:extLst>
              <a:ext uri="{FF2B5EF4-FFF2-40B4-BE49-F238E27FC236}">
                <a16:creationId xmlns:a16="http://schemas.microsoft.com/office/drawing/2014/main" id="{7638C5C1-1FBE-43DC-AB02-6F6F06411F47}"/>
              </a:ext>
            </a:extLst>
          </p:cNvPr>
          <p:cNvPicPr>
            <a:picLocks noChangeAspect="1"/>
          </p:cNvPicPr>
          <p:nvPr/>
        </p:nvPicPr>
        <p:blipFill>
          <a:blip r:embed="rId9"/>
          <a:stretch>
            <a:fillRect/>
          </a:stretch>
        </p:blipFill>
        <p:spPr>
          <a:xfrm>
            <a:off x="6134100" y="3338512"/>
            <a:ext cx="2293090" cy="616268"/>
          </a:xfrm>
          <a:prstGeom prst="rect">
            <a:avLst/>
          </a:prstGeom>
        </p:spPr>
      </p:pic>
    </p:spTree>
    <p:extLst>
      <p:ext uri="{BB962C8B-B14F-4D97-AF65-F5344CB8AC3E}">
        <p14:creationId xmlns:p14="http://schemas.microsoft.com/office/powerpoint/2010/main" val="3091830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7381D-A7A1-4C5F-9BC8-E0CA8EEA93BA}"/>
              </a:ext>
            </a:extLst>
          </p:cNvPr>
          <p:cNvSpPr>
            <a:spLocks noGrp="1"/>
          </p:cNvSpPr>
          <p:nvPr>
            <p:ph type="title"/>
          </p:nvPr>
        </p:nvSpPr>
        <p:spPr>
          <a:xfrm>
            <a:off x="78542" y="69703"/>
            <a:ext cx="11949335" cy="591480"/>
          </a:xfrm>
        </p:spPr>
        <p:txBody>
          <a:bodyPr>
            <a:normAutofit fontScale="90000"/>
          </a:bodyPr>
          <a:lstStyle/>
          <a:p>
            <a:r>
              <a:rPr lang="en-US" dirty="0"/>
              <a:t>Almost sure convergence and conv in probability</a:t>
            </a:r>
          </a:p>
        </p:txBody>
      </p:sp>
      <p:sp>
        <p:nvSpPr>
          <p:cNvPr id="3" name="Content Placeholder 2">
            <a:extLst>
              <a:ext uri="{FF2B5EF4-FFF2-40B4-BE49-F238E27FC236}">
                <a16:creationId xmlns:a16="http://schemas.microsoft.com/office/drawing/2014/main" id="{45EA34C1-51A5-46A3-805C-A34C7A49F63B}"/>
              </a:ext>
            </a:extLst>
          </p:cNvPr>
          <p:cNvSpPr>
            <a:spLocks noGrp="1"/>
          </p:cNvSpPr>
          <p:nvPr>
            <p:ph idx="1"/>
          </p:nvPr>
        </p:nvSpPr>
        <p:spPr>
          <a:xfrm>
            <a:off x="92611" y="801858"/>
            <a:ext cx="11935265" cy="5950634"/>
          </a:xfrm>
        </p:spPr>
        <p:txBody>
          <a:bodyPr/>
          <a:lstStyle/>
          <a:p>
            <a:r>
              <a:rPr lang="en-US" dirty="0"/>
              <a:t>Here we need to show that </a:t>
            </a:r>
            <a:r>
              <a:rPr lang="en-US" b="1" dirty="0"/>
              <a:t>P(</a:t>
            </a:r>
            <a:r>
              <a:rPr lang="en-US" b="1" dirty="0" err="1"/>
              <a:t>Xn</a:t>
            </a:r>
            <a:r>
              <a:rPr lang="en-US" b="1" dirty="0"/>
              <a:t> -&gt; X) =1</a:t>
            </a:r>
          </a:p>
          <a:p>
            <a:r>
              <a:rPr lang="en-US" dirty="0"/>
              <a:t>We are given that </a:t>
            </a:r>
            <a:r>
              <a:rPr lang="en-US" dirty="0" err="1"/>
              <a:t>Xn</a:t>
            </a:r>
            <a:r>
              <a:rPr lang="en-US" dirty="0"/>
              <a:t>=</a:t>
            </a:r>
            <a:r>
              <a:rPr lang="en-US" dirty="0" err="1"/>
              <a:t>U+U^n</a:t>
            </a:r>
            <a:r>
              <a:rPr lang="en-US" dirty="0"/>
              <a:t>; U uniform-[0,1], so we say </a:t>
            </a:r>
            <a:r>
              <a:rPr lang="en-US" dirty="0" err="1"/>
              <a:t>Xn</a:t>
            </a:r>
            <a:r>
              <a:rPr lang="en-US" dirty="0"/>
              <a:t> -&gt; U</a:t>
            </a:r>
          </a:p>
          <a:p>
            <a:r>
              <a:rPr lang="en-US" dirty="0"/>
              <a:t>P(X -&gt; U)=P(X -&gt; U/U&lt;1)*P(U&lt;1) + P(X -&gt;U/U=1)*P(U=1)</a:t>
            </a:r>
          </a:p>
          <a:p>
            <a:r>
              <a:rPr lang="en-US" dirty="0"/>
              <a:t>P(U=1)=0, P(U&lt;1)=1 and when U&lt;1, P(X -&gt; U)=1; P(X -&gt;U/U=1)=0, because when U=1 </a:t>
            </a:r>
            <a:r>
              <a:rPr lang="en-US" dirty="0" err="1"/>
              <a:t>Xn</a:t>
            </a:r>
            <a:r>
              <a:rPr lang="en-US" dirty="0"/>
              <a:t> -&gt;2 not U</a:t>
            </a:r>
          </a:p>
          <a:p>
            <a:r>
              <a:rPr lang="en-US" dirty="0"/>
              <a:t>So, we use law of total probability</a:t>
            </a:r>
          </a:p>
          <a:p>
            <a:r>
              <a:rPr lang="en-US" dirty="0"/>
              <a:t>In conv in prob we need to show that</a:t>
            </a:r>
          </a:p>
          <a:p>
            <a:r>
              <a:rPr lang="en-US" dirty="0"/>
              <a:t>We are given   X1,…</a:t>
            </a:r>
            <a:r>
              <a:rPr lang="en-US" dirty="0" err="1"/>
              <a:t>Xn</a:t>
            </a:r>
            <a:r>
              <a:rPr lang="en-US" dirty="0"/>
              <a:t> </a:t>
            </a:r>
            <a:r>
              <a:rPr lang="en-US" dirty="0" err="1"/>
              <a:t>i.i.d</a:t>
            </a:r>
            <a:r>
              <a:rPr lang="en-US" dirty="0"/>
              <a:t> </a:t>
            </a:r>
            <a:r>
              <a:rPr lang="en-US" dirty="0" err="1"/>
              <a:t>Unif</a:t>
            </a:r>
            <a:r>
              <a:rPr lang="en-US" dirty="0"/>
              <a:t> [0,1] and </a:t>
            </a:r>
            <a:r>
              <a:rPr lang="en-US" dirty="0" err="1"/>
              <a:t>Xn</a:t>
            </a:r>
            <a:r>
              <a:rPr lang="en-US" dirty="0"/>
              <a:t>=</a:t>
            </a:r>
            <a:r>
              <a:rPr lang="en-US" dirty="0" err="1"/>
              <a:t>minXi</a:t>
            </a:r>
            <a:r>
              <a:rPr lang="en-US" dirty="0"/>
              <a:t>, we want to show </a:t>
            </a:r>
            <a:r>
              <a:rPr lang="en-US" dirty="0" err="1"/>
              <a:t>Xn</a:t>
            </a:r>
            <a:r>
              <a:rPr lang="en-US" dirty="0"/>
              <a:t> -&gt;0</a:t>
            </a:r>
          </a:p>
          <a:p>
            <a:r>
              <a:rPr lang="en-US" dirty="0"/>
              <a:t>So P( abs(</a:t>
            </a:r>
            <a:r>
              <a:rPr lang="en-US" dirty="0" err="1"/>
              <a:t>Xn</a:t>
            </a:r>
            <a:r>
              <a:rPr lang="en-US" dirty="0"/>
              <a:t>)&gt;eps)=0</a:t>
            </a:r>
          </a:p>
        </p:txBody>
      </p:sp>
      <p:pic>
        <p:nvPicPr>
          <p:cNvPr id="4" name="Picture 3">
            <a:extLst>
              <a:ext uri="{FF2B5EF4-FFF2-40B4-BE49-F238E27FC236}">
                <a16:creationId xmlns:a16="http://schemas.microsoft.com/office/drawing/2014/main" id="{B84B1663-4C0C-453A-8FC0-04D098CF00A0}"/>
              </a:ext>
            </a:extLst>
          </p:cNvPr>
          <p:cNvPicPr>
            <a:picLocks noChangeAspect="1"/>
          </p:cNvPicPr>
          <p:nvPr/>
        </p:nvPicPr>
        <p:blipFill>
          <a:blip r:embed="rId2"/>
          <a:stretch>
            <a:fillRect/>
          </a:stretch>
        </p:blipFill>
        <p:spPr>
          <a:xfrm>
            <a:off x="5947410" y="3330893"/>
            <a:ext cx="3188314" cy="715327"/>
          </a:xfrm>
          <a:prstGeom prst="rect">
            <a:avLst/>
          </a:prstGeom>
        </p:spPr>
      </p:pic>
      <p:pic>
        <p:nvPicPr>
          <p:cNvPr id="5" name="Picture 4">
            <a:extLst>
              <a:ext uri="{FF2B5EF4-FFF2-40B4-BE49-F238E27FC236}">
                <a16:creationId xmlns:a16="http://schemas.microsoft.com/office/drawing/2014/main" id="{D8797974-6FE2-42B1-B1B4-5FA2575141B3}"/>
              </a:ext>
            </a:extLst>
          </p:cNvPr>
          <p:cNvPicPr>
            <a:picLocks noChangeAspect="1"/>
          </p:cNvPicPr>
          <p:nvPr/>
        </p:nvPicPr>
        <p:blipFill>
          <a:blip r:embed="rId3"/>
          <a:stretch>
            <a:fillRect/>
          </a:stretch>
        </p:blipFill>
        <p:spPr>
          <a:xfrm>
            <a:off x="1593037" y="5316854"/>
            <a:ext cx="5300205" cy="718185"/>
          </a:xfrm>
          <a:prstGeom prst="rect">
            <a:avLst/>
          </a:prstGeom>
        </p:spPr>
      </p:pic>
    </p:spTree>
    <p:extLst>
      <p:ext uri="{BB962C8B-B14F-4D97-AF65-F5344CB8AC3E}">
        <p14:creationId xmlns:p14="http://schemas.microsoft.com/office/powerpoint/2010/main" val="3605145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F18B-BCA5-4E09-B298-45182B386320}"/>
              </a:ext>
            </a:extLst>
          </p:cNvPr>
          <p:cNvSpPr>
            <a:spLocks noGrp="1"/>
          </p:cNvSpPr>
          <p:nvPr>
            <p:ph type="title"/>
          </p:nvPr>
        </p:nvSpPr>
        <p:spPr>
          <a:xfrm>
            <a:off x="1766668" y="2672226"/>
            <a:ext cx="8854440" cy="1325563"/>
          </a:xfrm>
        </p:spPr>
        <p:txBody>
          <a:bodyPr/>
          <a:lstStyle/>
          <a:p>
            <a:r>
              <a:rPr lang="en-GB" dirty="0"/>
              <a:t>Part 1: parametric statistical models</a:t>
            </a:r>
            <a:endParaRPr lang="en-US" dirty="0"/>
          </a:p>
        </p:txBody>
      </p:sp>
    </p:spTree>
    <p:extLst>
      <p:ext uri="{BB962C8B-B14F-4D97-AF65-F5344CB8AC3E}">
        <p14:creationId xmlns:p14="http://schemas.microsoft.com/office/powerpoint/2010/main" val="2325427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7381D-A7A1-4C5F-9BC8-E0CA8EEA93BA}"/>
              </a:ext>
            </a:extLst>
          </p:cNvPr>
          <p:cNvSpPr>
            <a:spLocks noGrp="1"/>
          </p:cNvSpPr>
          <p:nvPr>
            <p:ph type="title"/>
          </p:nvPr>
        </p:nvSpPr>
        <p:spPr>
          <a:xfrm>
            <a:off x="78542" y="53661"/>
            <a:ext cx="11949335" cy="591480"/>
          </a:xfrm>
        </p:spPr>
        <p:txBody>
          <a:bodyPr>
            <a:normAutofit fontScale="90000"/>
          </a:bodyPr>
          <a:lstStyle/>
          <a:p>
            <a:r>
              <a:rPr lang="en-US" dirty="0"/>
              <a:t>Convergence in distribution</a:t>
            </a:r>
          </a:p>
        </p:txBody>
      </p:sp>
      <p:sp>
        <p:nvSpPr>
          <p:cNvPr id="3" name="Content Placeholder 2">
            <a:extLst>
              <a:ext uri="{FF2B5EF4-FFF2-40B4-BE49-F238E27FC236}">
                <a16:creationId xmlns:a16="http://schemas.microsoft.com/office/drawing/2014/main" id="{45EA34C1-51A5-46A3-805C-A34C7A49F63B}"/>
              </a:ext>
            </a:extLst>
          </p:cNvPr>
          <p:cNvSpPr>
            <a:spLocks noGrp="1"/>
          </p:cNvSpPr>
          <p:nvPr>
            <p:ph idx="1"/>
          </p:nvPr>
        </p:nvSpPr>
        <p:spPr>
          <a:xfrm>
            <a:off x="76569" y="641438"/>
            <a:ext cx="11935265" cy="5950634"/>
          </a:xfrm>
        </p:spPr>
        <p:txBody>
          <a:bodyPr/>
          <a:lstStyle/>
          <a:p>
            <a:r>
              <a:rPr lang="en-US" dirty="0"/>
              <a:t>We are given X1,…</a:t>
            </a:r>
            <a:r>
              <a:rPr lang="en-US" dirty="0" err="1"/>
              <a:t>Xn</a:t>
            </a:r>
            <a:r>
              <a:rPr lang="en-US" dirty="0"/>
              <a:t> are </a:t>
            </a:r>
            <a:r>
              <a:rPr lang="en-US" dirty="0" err="1"/>
              <a:t>i.i.d</a:t>
            </a:r>
            <a:r>
              <a:rPr lang="en-US" dirty="0"/>
              <a:t> </a:t>
            </a:r>
            <a:r>
              <a:rPr lang="en-US" dirty="0" err="1"/>
              <a:t>Unif</a:t>
            </a:r>
            <a:r>
              <a:rPr lang="en-US" dirty="0"/>
              <a:t> [0,1] </a:t>
            </a:r>
            <a:r>
              <a:rPr lang="en-US" dirty="0" err="1"/>
              <a:t>Xn</a:t>
            </a:r>
            <a:r>
              <a:rPr lang="en-US" dirty="0"/>
              <a:t>=max Xi</a:t>
            </a:r>
          </a:p>
          <a:p>
            <a:r>
              <a:rPr lang="en-US" dirty="0"/>
              <a:t>We want to check the claim n(1-Xn) -&gt; (</a:t>
            </a:r>
            <a:r>
              <a:rPr lang="en-US" dirty="0" err="1"/>
              <a:t>distr</a:t>
            </a:r>
            <a:r>
              <a:rPr lang="en-US" dirty="0"/>
              <a:t>) exp(1)</a:t>
            </a:r>
          </a:p>
          <a:p>
            <a:r>
              <a:rPr lang="en-US" dirty="0"/>
              <a:t>1</a:t>
            </a:r>
            <a:r>
              <a:rPr lang="en-US" baseline="30000" dirty="0"/>
              <a:t>st</a:t>
            </a:r>
            <a:r>
              <a:rPr lang="en-US" dirty="0"/>
              <a:t> we find the CDF of </a:t>
            </a:r>
            <a:r>
              <a:rPr lang="en-US" dirty="0" err="1"/>
              <a:t>Xn</a:t>
            </a:r>
            <a:r>
              <a:rPr lang="en-US" dirty="0"/>
              <a:t>= </a:t>
            </a:r>
            <a:r>
              <a:rPr lang="en-US" dirty="0" err="1"/>
              <a:t>x^n</a:t>
            </a:r>
            <a:r>
              <a:rPr lang="en-US" dirty="0"/>
              <a:t> </a:t>
            </a:r>
          </a:p>
          <a:p>
            <a:r>
              <a:rPr lang="en-US" dirty="0"/>
              <a:t>Then we find the CDF of given random variable and rearrange it so that it becomes the CDF of </a:t>
            </a:r>
            <a:r>
              <a:rPr lang="en-US" dirty="0" err="1"/>
              <a:t>Xn</a:t>
            </a:r>
            <a:r>
              <a:rPr lang="en-US" dirty="0"/>
              <a:t> P(</a:t>
            </a:r>
            <a:r>
              <a:rPr lang="en-US" dirty="0" err="1"/>
              <a:t>Xn</a:t>
            </a:r>
            <a:r>
              <a:rPr lang="en-US" dirty="0"/>
              <a:t>&gt;(1-x/n))=1-P(</a:t>
            </a:r>
            <a:r>
              <a:rPr lang="en-US" dirty="0" err="1"/>
              <a:t>Xn</a:t>
            </a:r>
            <a:r>
              <a:rPr lang="en-US" dirty="0"/>
              <a:t>&lt;(1-x/n))=1- (1-x/n)^n</a:t>
            </a:r>
          </a:p>
          <a:p>
            <a:r>
              <a:rPr lang="en-US" dirty="0"/>
              <a:t>For n-&gt;inf we have                       , so 1- (1-x/n)^n = 1-exp(-x), </a:t>
            </a:r>
            <a:r>
              <a:rPr lang="en-US" sz="2400" b="1" dirty="0"/>
              <a:t>which is CDF of exp(1)</a:t>
            </a:r>
          </a:p>
          <a:p>
            <a:endParaRPr lang="en-US" dirty="0"/>
          </a:p>
        </p:txBody>
      </p:sp>
      <p:pic>
        <p:nvPicPr>
          <p:cNvPr id="5" name="Picture 4">
            <a:extLst>
              <a:ext uri="{FF2B5EF4-FFF2-40B4-BE49-F238E27FC236}">
                <a16:creationId xmlns:a16="http://schemas.microsoft.com/office/drawing/2014/main" id="{D4AE31FA-FC15-476B-B092-6A5DA9362C0A}"/>
              </a:ext>
            </a:extLst>
          </p:cNvPr>
          <p:cNvPicPr>
            <a:picLocks noChangeAspect="1"/>
          </p:cNvPicPr>
          <p:nvPr/>
        </p:nvPicPr>
        <p:blipFill>
          <a:blip r:embed="rId2"/>
          <a:stretch>
            <a:fillRect/>
          </a:stretch>
        </p:blipFill>
        <p:spPr>
          <a:xfrm>
            <a:off x="8027319" y="1008646"/>
            <a:ext cx="3201854" cy="579521"/>
          </a:xfrm>
          <a:prstGeom prst="rect">
            <a:avLst/>
          </a:prstGeom>
        </p:spPr>
      </p:pic>
      <p:pic>
        <p:nvPicPr>
          <p:cNvPr id="6" name="Picture 5">
            <a:extLst>
              <a:ext uri="{FF2B5EF4-FFF2-40B4-BE49-F238E27FC236}">
                <a16:creationId xmlns:a16="http://schemas.microsoft.com/office/drawing/2014/main" id="{CA523F77-8447-4A52-92CF-F9B119022EDF}"/>
              </a:ext>
            </a:extLst>
          </p:cNvPr>
          <p:cNvPicPr>
            <a:picLocks noChangeAspect="1"/>
          </p:cNvPicPr>
          <p:nvPr/>
        </p:nvPicPr>
        <p:blipFill>
          <a:blip r:embed="rId3"/>
          <a:stretch>
            <a:fillRect/>
          </a:stretch>
        </p:blipFill>
        <p:spPr>
          <a:xfrm>
            <a:off x="4915651" y="1646822"/>
            <a:ext cx="1328855" cy="438651"/>
          </a:xfrm>
          <a:prstGeom prst="rect">
            <a:avLst/>
          </a:prstGeom>
        </p:spPr>
      </p:pic>
      <p:pic>
        <p:nvPicPr>
          <p:cNvPr id="7" name="Picture 6">
            <a:extLst>
              <a:ext uri="{FF2B5EF4-FFF2-40B4-BE49-F238E27FC236}">
                <a16:creationId xmlns:a16="http://schemas.microsoft.com/office/drawing/2014/main" id="{4CF525B2-3BCC-44F3-9207-246D65F9C738}"/>
              </a:ext>
            </a:extLst>
          </p:cNvPr>
          <p:cNvPicPr>
            <a:picLocks noChangeAspect="1"/>
          </p:cNvPicPr>
          <p:nvPr/>
        </p:nvPicPr>
        <p:blipFill>
          <a:blip r:embed="rId4"/>
          <a:stretch>
            <a:fillRect/>
          </a:stretch>
        </p:blipFill>
        <p:spPr>
          <a:xfrm>
            <a:off x="6301289" y="1656348"/>
            <a:ext cx="2211929" cy="445168"/>
          </a:xfrm>
          <a:prstGeom prst="rect">
            <a:avLst/>
          </a:prstGeom>
        </p:spPr>
      </p:pic>
      <p:pic>
        <p:nvPicPr>
          <p:cNvPr id="8" name="Picture 7">
            <a:extLst>
              <a:ext uri="{FF2B5EF4-FFF2-40B4-BE49-F238E27FC236}">
                <a16:creationId xmlns:a16="http://schemas.microsoft.com/office/drawing/2014/main" id="{B3A31F2F-89D6-42AD-B42D-A7D7F8901543}"/>
              </a:ext>
            </a:extLst>
          </p:cNvPr>
          <p:cNvPicPr>
            <a:picLocks noChangeAspect="1"/>
          </p:cNvPicPr>
          <p:nvPr/>
        </p:nvPicPr>
        <p:blipFill>
          <a:blip r:embed="rId5"/>
          <a:stretch>
            <a:fillRect/>
          </a:stretch>
        </p:blipFill>
        <p:spPr>
          <a:xfrm>
            <a:off x="8635414" y="1646823"/>
            <a:ext cx="931696" cy="502820"/>
          </a:xfrm>
          <a:prstGeom prst="rect">
            <a:avLst/>
          </a:prstGeom>
        </p:spPr>
      </p:pic>
      <p:pic>
        <p:nvPicPr>
          <p:cNvPr id="9" name="Picture 8">
            <a:extLst>
              <a:ext uri="{FF2B5EF4-FFF2-40B4-BE49-F238E27FC236}">
                <a16:creationId xmlns:a16="http://schemas.microsoft.com/office/drawing/2014/main" id="{37493052-4560-49A2-82AD-5B9B5B2B3077}"/>
              </a:ext>
            </a:extLst>
          </p:cNvPr>
          <p:cNvPicPr>
            <a:picLocks noChangeAspect="1"/>
          </p:cNvPicPr>
          <p:nvPr/>
        </p:nvPicPr>
        <p:blipFill>
          <a:blip r:embed="rId6"/>
          <a:stretch>
            <a:fillRect/>
          </a:stretch>
        </p:blipFill>
        <p:spPr>
          <a:xfrm>
            <a:off x="3098633" y="2978317"/>
            <a:ext cx="1681916" cy="501624"/>
          </a:xfrm>
          <a:prstGeom prst="rect">
            <a:avLst/>
          </a:prstGeom>
        </p:spPr>
      </p:pic>
    </p:spTree>
    <p:extLst>
      <p:ext uri="{BB962C8B-B14F-4D97-AF65-F5344CB8AC3E}">
        <p14:creationId xmlns:p14="http://schemas.microsoft.com/office/powerpoint/2010/main" val="28994732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7381D-A7A1-4C5F-9BC8-E0CA8EEA93BA}"/>
              </a:ext>
            </a:extLst>
          </p:cNvPr>
          <p:cNvSpPr>
            <a:spLocks noGrp="1"/>
          </p:cNvSpPr>
          <p:nvPr>
            <p:ph type="title"/>
          </p:nvPr>
        </p:nvSpPr>
        <p:spPr>
          <a:xfrm>
            <a:off x="78542" y="69703"/>
            <a:ext cx="11949335" cy="591480"/>
          </a:xfrm>
        </p:spPr>
        <p:txBody>
          <a:bodyPr>
            <a:normAutofit fontScale="90000"/>
          </a:bodyPr>
          <a:lstStyle/>
          <a:p>
            <a:r>
              <a:rPr lang="en-US" dirty="0"/>
              <a:t>Convergence in probability vs almost sure</a:t>
            </a:r>
          </a:p>
        </p:txBody>
      </p:sp>
      <p:sp>
        <p:nvSpPr>
          <p:cNvPr id="3" name="Content Placeholder 2">
            <a:extLst>
              <a:ext uri="{FF2B5EF4-FFF2-40B4-BE49-F238E27FC236}">
                <a16:creationId xmlns:a16="http://schemas.microsoft.com/office/drawing/2014/main" id="{45EA34C1-51A5-46A3-805C-A34C7A49F63B}"/>
              </a:ext>
            </a:extLst>
          </p:cNvPr>
          <p:cNvSpPr>
            <a:spLocks noGrp="1"/>
          </p:cNvSpPr>
          <p:nvPr>
            <p:ph idx="1"/>
          </p:nvPr>
        </p:nvSpPr>
        <p:spPr>
          <a:xfrm>
            <a:off x="60527" y="801858"/>
            <a:ext cx="11935265" cy="5950634"/>
          </a:xfrm>
        </p:spPr>
        <p:txBody>
          <a:bodyPr/>
          <a:lstStyle/>
          <a:p>
            <a:r>
              <a:rPr lang="en-US" dirty="0"/>
              <a:t>As n -&gt; inf </a:t>
            </a:r>
            <a:r>
              <a:rPr lang="en-US" dirty="0" err="1"/>
              <a:t>Xn</a:t>
            </a:r>
            <a:r>
              <a:rPr lang="en-US" dirty="0"/>
              <a:t>=U</a:t>
            </a:r>
          </a:p>
          <a:p>
            <a:r>
              <a:rPr lang="en-US" dirty="0"/>
              <a:t>P(abs(</a:t>
            </a:r>
            <a:r>
              <a:rPr lang="en-US" dirty="0" err="1"/>
              <a:t>Xn</a:t>
            </a:r>
            <a:r>
              <a:rPr lang="en-US" dirty="0"/>
              <a:t>-U)&gt;eps)= P of U falling in certain inter</a:t>
            </a:r>
          </a:p>
          <a:p>
            <a:pPr marL="0" indent="0">
              <a:buNone/>
            </a:pPr>
            <a:r>
              <a:rPr lang="en-US" dirty="0"/>
              <a:t>Which is decreasing as n grows</a:t>
            </a:r>
          </a:p>
          <a:p>
            <a:pPr marL="0" indent="0">
              <a:buNone/>
            </a:pPr>
            <a:r>
              <a:rPr lang="en-US" dirty="0"/>
              <a:t>So probability approaches 0, meaning conv in prob</a:t>
            </a:r>
          </a:p>
          <a:p>
            <a:r>
              <a:rPr lang="en-US" dirty="0"/>
              <a:t>We also claim that </a:t>
            </a:r>
            <a:r>
              <a:rPr lang="en-US" dirty="0" err="1"/>
              <a:t>Xn</a:t>
            </a:r>
            <a:r>
              <a:rPr lang="en-US" dirty="0"/>
              <a:t> does not converge to U</a:t>
            </a:r>
          </a:p>
          <a:p>
            <a:pPr marL="0" indent="0">
              <a:buNone/>
            </a:pPr>
            <a:r>
              <a:rPr lang="en-US" dirty="0"/>
              <a:t>Almost surely because values of </a:t>
            </a:r>
            <a:r>
              <a:rPr lang="en-US" dirty="0" err="1"/>
              <a:t>Xn</a:t>
            </a:r>
            <a:r>
              <a:rPr lang="en-US" dirty="0"/>
              <a:t> alternate</a:t>
            </a:r>
          </a:p>
          <a:p>
            <a:pPr marL="0" indent="0">
              <a:buNone/>
            </a:pPr>
            <a:r>
              <a:rPr lang="en-US" dirty="0"/>
              <a:t>Between U and U+1, although taking more often</a:t>
            </a:r>
          </a:p>
          <a:p>
            <a:pPr marL="0" indent="0">
              <a:buNone/>
            </a:pPr>
            <a:r>
              <a:rPr lang="en-US" dirty="0"/>
              <a:t>Value of U rather than U+1</a:t>
            </a:r>
          </a:p>
          <a:p>
            <a:r>
              <a:rPr lang="en-US" dirty="0"/>
              <a:t>So, </a:t>
            </a:r>
            <a:r>
              <a:rPr lang="en-US" dirty="0" err="1"/>
              <a:t>Xn</a:t>
            </a:r>
            <a:r>
              <a:rPr lang="en-US" dirty="0"/>
              <a:t> do not have well defined limit as n -&gt; inf</a:t>
            </a:r>
          </a:p>
        </p:txBody>
      </p:sp>
      <p:pic>
        <p:nvPicPr>
          <p:cNvPr id="4" name="Picture 3">
            <a:extLst>
              <a:ext uri="{FF2B5EF4-FFF2-40B4-BE49-F238E27FC236}">
                <a16:creationId xmlns:a16="http://schemas.microsoft.com/office/drawing/2014/main" id="{36393A3D-F0B2-4309-8BD7-1D836F6E84E2}"/>
              </a:ext>
            </a:extLst>
          </p:cNvPr>
          <p:cNvPicPr>
            <a:picLocks noChangeAspect="1"/>
          </p:cNvPicPr>
          <p:nvPr/>
        </p:nvPicPr>
        <p:blipFill>
          <a:blip r:embed="rId2"/>
          <a:stretch>
            <a:fillRect/>
          </a:stretch>
        </p:blipFill>
        <p:spPr>
          <a:xfrm>
            <a:off x="7430793" y="737685"/>
            <a:ext cx="4729123" cy="5999999"/>
          </a:xfrm>
          <a:prstGeom prst="rect">
            <a:avLst/>
          </a:prstGeom>
        </p:spPr>
      </p:pic>
    </p:spTree>
    <p:extLst>
      <p:ext uri="{BB962C8B-B14F-4D97-AF65-F5344CB8AC3E}">
        <p14:creationId xmlns:p14="http://schemas.microsoft.com/office/powerpoint/2010/main" val="5692721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7381D-A7A1-4C5F-9BC8-E0CA8EEA93BA}"/>
              </a:ext>
            </a:extLst>
          </p:cNvPr>
          <p:cNvSpPr>
            <a:spLocks noGrp="1"/>
          </p:cNvSpPr>
          <p:nvPr>
            <p:ph type="title"/>
          </p:nvPr>
        </p:nvSpPr>
        <p:spPr>
          <a:xfrm>
            <a:off x="78542" y="69703"/>
            <a:ext cx="11949335" cy="591480"/>
          </a:xfrm>
        </p:spPr>
        <p:txBody>
          <a:bodyPr>
            <a:normAutofit fontScale="90000"/>
          </a:bodyPr>
          <a:lstStyle/>
          <a:p>
            <a:r>
              <a:rPr lang="en-US" dirty="0"/>
              <a:t>Final examples of conv </a:t>
            </a:r>
            <a:r>
              <a:rPr lang="en-US" dirty="0" err="1"/>
              <a:t>a.s</a:t>
            </a:r>
            <a:r>
              <a:rPr lang="en-US" dirty="0"/>
              <a:t>; in prob; in distribution</a:t>
            </a:r>
          </a:p>
        </p:txBody>
      </p:sp>
      <p:sp>
        <p:nvSpPr>
          <p:cNvPr id="3" name="Content Placeholder 2">
            <a:extLst>
              <a:ext uri="{FF2B5EF4-FFF2-40B4-BE49-F238E27FC236}">
                <a16:creationId xmlns:a16="http://schemas.microsoft.com/office/drawing/2014/main" id="{45EA34C1-51A5-46A3-805C-A34C7A49F63B}"/>
              </a:ext>
            </a:extLst>
          </p:cNvPr>
          <p:cNvSpPr>
            <a:spLocks noGrp="1"/>
          </p:cNvSpPr>
          <p:nvPr>
            <p:ph idx="1"/>
          </p:nvPr>
        </p:nvSpPr>
        <p:spPr>
          <a:xfrm>
            <a:off x="76569" y="705606"/>
            <a:ext cx="11935265" cy="5950634"/>
          </a:xfrm>
        </p:spPr>
        <p:txBody>
          <a:bodyPr/>
          <a:lstStyle/>
          <a:p>
            <a:r>
              <a:rPr lang="en-US" dirty="0"/>
              <a:t>Law of large numbers (LLN) has 2 forms: </a:t>
            </a:r>
            <a:r>
              <a:rPr lang="en-US" b="1" dirty="0"/>
              <a:t>strong and weak</a:t>
            </a:r>
          </a:p>
          <a:p>
            <a:r>
              <a:rPr lang="en-US" dirty="0"/>
              <a:t>We are given X1,…,</a:t>
            </a:r>
            <a:r>
              <a:rPr lang="en-US" dirty="0" err="1"/>
              <a:t>Xn</a:t>
            </a:r>
            <a:r>
              <a:rPr lang="en-US" dirty="0"/>
              <a:t> </a:t>
            </a:r>
            <a:r>
              <a:rPr lang="en-US" dirty="0" err="1"/>
              <a:t>i.i.d</a:t>
            </a:r>
            <a:r>
              <a:rPr lang="en-US" dirty="0"/>
              <a:t> with E[Xi]=my</a:t>
            </a:r>
          </a:p>
          <a:p>
            <a:r>
              <a:rPr lang="en-US" dirty="0"/>
              <a:t>Strong LLN says                 , whereas weak LLN says</a:t>
            </a:r>
          </a:p>
          <a:p>
            <a:r>
              <a:rPr lang="en-US" dirty="0"/>
              <a:t>Whereas, CLT is about convergence in distribution, it just requires an additional assumption that var(Xi)=sigma^2 some finite value</a:t>
            </a:r>
          </a:p>
          <a:p>
            <a:r>
              <a:rPr lang="en-US" dirty="0"/>
              <a:t>Then                                              distribution of properly scaled sample mean converges to normal distribution</a:t>
            </a:r>
          </a:p>
        </p:txBody>
      </p:sp>
      <p:pic>
        <p:nvPicPr>
          <p:cNvPr id="5" name="Picture 4">
            <a:extLst>
              <a:ext uri="{FF2B5EF4-FFF2-40B4-BE49-F238E27FC236}">
                <a16:creationId xmlns:a16="http://schemas.microsoft.com/office/drawing/2014/main" id="{A05DF647-7545-4E1C-AE24-9EB6D13F2213}"/>
              </a:ext>
            </a:extLst>
          </p:cNvPr>
          <p:cNvPicPr>
            <a:picLocks noChangeAspect="1"/>
          </p:cNvPicPr>
          <p:nvPr/>
        </p:nvPicPr>
        <p:blipFill>
          <a:blip r:embed="rId2"/>
          <a:stretch>
            <a:fillRect/>
          </a:stretch>
        </p:blipFill>
        <p:spPr>
          <a:xfrm>
            <a:off x="6371974" y="1138237"/>
            <a:ext cx="1652604" cy="562226"/>
          </a:xfrm>
          <a:prstGeom prst="rect">
            <a:avLst/>
          </a:prstGeom>
        </p:spPr>
      </p:pic>
      <p:pic>
        <p:nvPicPr>
          <p:cNvPr id="6" name="Picture 5">
            <a:extLst>
              <a:ext uri="{FF2B5EF4-FFF2-40B4-BE49-F238E27FC236}">
                <a16:creationId xmlns:a16="http://schemas.microsoft.com/office/drawing/2014/main" id="{28B969F4-41C2-47F0-B433-17705E074C43}"/>
              </a:ext>
            </a:extLst>
          </p:cNvPr>
          <p:cNvPicPr>
            <a:picLocks noChangeAspect="1"/>
          </p:cNvPicPr>
          <p:nvPr/>
        </p:nvPicPr>
        <p:blipFill>
          <a:blip r:embed="rId3"/>
          <a:stretch>
            <a:fillRect/>
          </a:stretch>
        </p:blipFill>
        <p:spPr>
          <a:xfrm>
            <a:off x="2703345" y="1718760"/>
            <a:ext cx="1177878" cy="495050"/>
          </a:xfrm>
          <a:prstGeom prst="rect">
            <a:avLst/>
          </a:prstGeom>
        </p:spPr>
      </p:pic>
      <p:pic>
        <p:nvPicPr>
          <p:cNvPr id="7" name="Picture 6">
            <a:extLst>
              <a:ext uri="{FF2B5EF4-FFF2-40B4-BE49-F238E27FC236}">
                <a16:creationId xmlns:a16="http://schemas.microsoft.com/office/drawing/2014/main" id="{F5A05C32-4DAA-4FFE-BE69-64B669D3BD1C}"/>
              </a:ext>
            </a:extLst>
          </p:cNvPr>
          <p:cNvPicPr>
            <a:picLocks noChangeAspect="1"/>
          </p:cNvPicPr>
          <p:nvPr/>
        </p:nvPicPr>
        <p:blipFill>
          <a:blip r:embed="rId4"/>
          <a:stretch>
            <a:fillRect/>
          </a:stretch>
        </p:blipFill>
        <p:spPr>
          <a:xfrm>
            <a:off x="7602202" y="1775160"/>
            <a:ext cx="988462" cy="550946"/>
          </a:xfrm>
          <a:prstGeom prst="rect">
            <a:avLst/>
          </a:prstGeom>
        </p:spPr>
      </p:pic>
      <p:pic>
        <p:nvPicPr>
          <p:cNvPr id="8" name="Picture 7">
            <a:extLst>
              <a:ext uri="{FF2B5EF4-FFF2-40B4-BE49-F238E27FC236}">
                <a16:creationId xmlns:a16="http://schemas.microsoft.com/office/drawing/2014/main" id="{D376B33B-33B0-486D-AD21-BA0F2B6DD788}"/>
              </a:ext>
            </a:extLst>
          </p:cNvPr>
          <p:cNvPicPr>
            <a:picLocks noChangeAspect="1"/>
          </p:cNvPicPr>
          <p:nvPr/>
        </p:nvPicPr>
        <p:blipFill>
          <a:blip r:embed="rId5"/>
          <a:stretch>
            <a:fillRect/>
          </a:stretch>
        </p:blipFill>
        <p:spPr>
          <a:xfrm>
            <a:off x="1168317" y="3019927"/>
            <a:ext cx="3339516" cy="632334"/>
          </a:xfrm>
          <a:prstGeom prst="rect">
            <a:avLst/>
          </a:prstGeom>
        </p:spPr>
      </p:pic>
    </p:spTree>
    <p:extLst>
      <p:ext uri="{BB962C8B-B14F-4D97-AF65-F5344CB8AC3E}">
        <p14:creationId xmlns:p14="http://schemas.microsoft.com/office/powerpoint/2010/main" val="24726146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7381D-A7A1-4C5F-9BC8-E0CA8EEA93BA}"/>
              </a:ext>
            </a:extLst>
          </p:cNvPr>
          <p:cNvSpPr>
            <a:spLocks noGrp="1"/>
          </p:cNvSpPr>
          <p:nvPr>
            <p:ph type="title"/>
          </p:nvPr>
        </p:nvSpPr>
        <p:spPr>
          <a:xfrm>
            <a:off x="2629236" y="2925198"/>
            <a:ext cx="6242048" cy="591480"/>
          </a:xfrm>
        </p:spPr>
        <p:txBody>
          <a:bodyPr>
            <a:normAutofit fontScale="90000"/>
          </a:bodyPr>
          <a:lstStyle/>
          <a:p>
            <a:r>
              <a:rPr lang="en-GB" dirty="0"/>
              <a:t>Lecture 5. Delta method and </a:t>
            </a:r>
            <a:br>
              <a:rPr lang="en-GB" dirty="0"/>
            </a:br>
            <a:r>
              <a:rPr lang="en-GB" dirty="0"/>
              <a:t>confidence intervals</a:t>
            </a:r>
            <a:endParaRPr lang="en-US" dirty="0"/>
          </a:p>
        </p:txBody>
      </p:sp>
    </p:spTree>
    <p:extLst>
      <p:ext uri="{BB962C8B-B14F-4D97-AF65-F5344CB8AC3E}">
        <p14:creationId xmlns:p14="http://schemas.microsoft.com/office/powerpoint/2010/main" val="1302177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7381D-A7A1-4C5F-9BC8-E0CA8EEA93BA}"/>
              </a:ext>
            </a:extLst>
          </p:cNvPr>
          <p:cNvSpPr>
            <a:spLocks noGrp="1"/>
          </p:cNvSpPr>
          <p:nvPr>
            <p:ph type="title"/>
          </p:nvPr>
        </p:nvSpPr>
        <p:spPr>
          <a:xfrm>
            <a:off x="78542" y="69703"/>
            <a:ext cx="11949335" cy="591480"/>
          </a:xfrm>
        </p:spPr>
        <p:txBody>
          <a:bodyPr>
            <a:normAutofit fontScale="90000"/>
          </a:bodyPr>
          <a:lstStyle/>
          <a:p>
            <a:r>
              <a:rPr lang="en-US" dirty="0"/>
              <a:t>Confidence intervals</a:t>
            </a:r>
          </a:p>
        </p:txBody>
      </p:sp>
      <p:sp>
        <p:nvSpPr>
          <p:cNvPr id="3" name="Content Placeholder 2">
            <a:extLst>
              <a:ext uri="{FF2B5EF4-FFF2-40B4-BE49-F238E27FC236}">
                <a16:creationId xmlns:a16="http://schemas.microsoft.com/office/drawing/2014/main" id="{45EA34C1-51A5-46A3-805C-A34C7A49F63B}"/>
              </a:ext>
            </a:extLst>
          </p:cNvPr>
          <p:cNvSpPr>
            <a:spLocks noGrp="1"/>
          </p:cNvSpPr>
          <p:nvPr>
            <p:ph idx="1"/>
          </p:nvPr>
        </p:nvSpPr>
        <p:spPr>
          <a:xfrm>
            <a:off x="92611" y="801858"/>
            <a:ext cx="11935265" cy="5950634"/>
          </a:xfrm>
        </p:spPr>
        <p:txBody>
          <a:bodyPr/>
          <a:lstStyle/>
          <a:p>
            <a:r>
              <a:rPr lang="en-US" b="1" dirty="0"/>
              <a:t>Wider than necessary </a:t>
            </a:r>
            <a:r>
              <a:rPr lang="en-US" dirty="0"/>
              <a:t>CI also true, as they contain true interval</a:t>
            </a:r>
          </a:p>
          <a:p>
            <a:r>
              <a:rPr lang="en-US" dirty="0"/>
              <a:t>Confidence intervals of some </a:t>
            </a:r>
            <a:r>
              <a:rPr lang="en-US" b="1" dirty="0"/>
              <a:t>asymptotic level need not be symmetric </a:t>
            </a:r>
            <a:r>
              <a:rPr lang="en-US" dirty="0"/>
              <a:t>around the estimate, the just need to </a:t>
            </a:r>
            <a:r>
              <a:rPr lang="en-US" b="1" dirty="0"/>
              <a:t>include</a:t>
            </a:r>
            <a:r>
              <a:rPr lang="en-US" dirty="0"/>
              <a:t> the specified probability say 50% [0,0.5]</a:t>
            </a:r>
          </a:p>
          <a:p>
            <a:r>
              <a:rPr lang="en-US" dirty="0"/>
              <a:t>P(p is in some </a:t>
            </a:r>
            <a:r>
              <a:rPr lang="en-US" b="1" dirty="0"/>
              <a:t>deterministic</a:t>
            </a:r>
            <a:r>
              <a:rPr lang="en-US" dirty="0"/>
              <a:t> interval is </a:t>
            </a:r>
            <a:r>
              <a:rPr lang="en-US" b="1" dirty="0"/>
              <a:t>either 0 or 1</a:t>
            </a:r>
            <a:r>
              <a:rPr lang="en-US" dirty="0"/>
              <a:t>), so saying that p is in this deterministic interval with 95% probability is wrong</a:t>
            </a:r>
          </a:p>
          <a:p>
            <a:r>
              <a:rPr lang="en-US" dirty="0"/>
              <a:t>By Jensen’s inequality </a:t>
            </a:r>
          </a:p>
        </p:txBody>
      </p:sp>
      <p:pic>
        <p:nvPicPr>
          <p:cNvPr id="4" name="Picture 3">
            <a:extLst>
              <a:ext uri="{FF2B5EF4-FFF2-40B4-BE49-F238E27FC236}">
                <a16:creationId xmlns:a16="http://schemas.microsoft.com/office/drawing/2014/main" id="{B605EFC3-82F4-4308-BE4E-AF7BE88FA531}"/>
              </a:ext>
            </a:extLst>
          </p:cNvPr>
          <p:cNvPicPr>
            <a:picLocks noChangeAspect="1"/>
          </p:cNvPicPr>
          <p:nvPr/>
        </p:nvPicPr>
        <p:blipFill>
          <a:blip r:embed="rId2"/>
          <a:stretch>
            <a:fillRect/>
          </a:stretch>
        </p:blipFill>
        <p:spPr>
          <a:xfrm>
            <a:off x="3627771" y="3034965"/>
            <a:ext cx="2847803" cy="1055771"/>
          </a:xfrm>
          <a:prstGeom prst="rect">
            <a:avLst/>
          </a:prstGeom>
          <a:ln>
            <a:solidFill>
              <a:schemeClr val="tx1"/>
            </a:solidFill>
          </a:ln>
        </p:spPr>
      </p:pic>
    </p:spTree>
    <p:extLst>
      <p:ext uri="{BB962C8B-B14F-4D97-AF65-F5344CB8AC3E}">
        <p14:creationId xmlns:p14="http://schemas.microsoft.com/office/powerpoint/2010/main" val="2486101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7381D-A7A1-4C5F-9BC8-E0CA8EEA93BA}"/>
              </a:ext>
            </a:extLst>
          </p:cNvPr>
          <p:cNvSpPr>
            <a:spLocks noGrp="1"/>
          </p:cNvSpPr>
          <p:nvPr>
            <p:ph type="title"/>
          </p:nvPr>
        </p:nvSpPr>
        <p:spPr>
          <a:xfrm>
            <a:off x="78542" y="69703"/>
            <a:ext cx="11949335" cy="591480"/>
          </a:xfrm>
        </p:spPr>
        <p:txBody>
          <a:bodyPr>
            <a:normAutofit fontScale="90000"/>
          </a:bodyPr>
          <a:lstStyle/>
          <a:p>
            <a:r>
              <a:rPr lang="en-GB" dirty="0"/>
              <a:t>D</a:t>
            </a:r>
            <a:r>
              <a:rPr lang="en-US" dirty="0" err="1"/>
              <a:t>elta</a:t>
            </a:r>
            <a:r>
              <a:rPr lang="en-US" dirty="0"/>
              <a:t> method for confidence interval</a:t>
            </a:r>
          </a:p>
        </p:txBody>
      </p:sp>
      <p:sp>
        <p:nvSpPr>
          <p:cNvPr id="3" name="Content Placeholder 2">
            <a:extLst>
              <a:ext uri="{FF2B5EF4-FFF2-40B4-BE49-F238E27FC236}">
                <a16:creationId xmlns:a16="http://schemas.microsoft.com/office/drawing/2014/main" id="{45EA34C1-51A5-46A3-805C-A34C7A49F63B}"/>
              </a:ext>
            </a:extLst>
          </p:cNvPr>
          <p:cNvSpPr>
            <a:spLocks noGrp="1"/>
          </p:cNvSpPr>
          <p:nvPr>
            <p:ph idx="1"/>
          </p:nvPr>
        </p:nvSpPr>
        <p:spPr>
          <a:xfrm>
            <a:off x="92611" y="801858"/>
            <a:ext cx="11935265" cy="5950634"/>
          </a:xfrm>
        </p:spPr>
        <p:txBody>
          <a:bodyPr/>
          <a:lstStyle/>
          <a:p>
            <a:r>
              <a:rPr lang="en-GB" dirty="0"/>
              <a:t>B</a:t>
            </a:r>
            <a:r>
              <a:rPr lang="en-US" dirty="0"/>
              <a:t>y the </a:t>
            </a:r>
            <a:r>
              <a:rPr lang="en-US" b="1" dirty="0"/>
              <a:t>LLN’s</a:t>
            </a:r>
            <a:r>
              <a:rPr lang="en-US" dirty="0"/>
              <a:t> </a:t>
            </a:r>
            <a:r>
              <a:rPr lang="en-US" b="1" dirty="0"/>
              <a:t>Tn</a:t>
            </a:r>
            <a:r>
              <a:rPr lang="en-US" dirty="0"/>
              <a:t> (avg of exp </a:t>
            </a:r>
            <a:r>
              <a:rPr lang="en-US" dirty="0" err="1"/>
              <a:t>r.v.</a:t>
            </a:r>
            <a:r>
              <a:rPr lang="en-US" dirty="0"/>
              <a:t>) -&gt; </a:t>
            </a:r>
            <a:r>
              <a:rPr lang="en-US" b="1" dirty="0"/>
              <a:t>1/</a:t>
            </a:r>
            <a:r>
              <a:rPr lang="en-US" b="1" dirty="0" err="1"/>
              <a:t>lyamda</a:t>
            </a:r>
            <a:r>
              <a:rPr lang="en-US" b="1" dirty="0"/>
              <a:t> </a:t>
            </a:r>
            <a:r>
              <a:rPr lang="en-US" dirty="0"/>
              <a:t>and hence,</a:t>
            </a:r>
          </a:p>
          <a:p>
            <a:pPr marL="0" indent="0">
              <a:buNone/>
            </a:pPr>
            <a:r>
              <a:rPr lang="en-US" dirty="0" err="1"/>
              <a:t>Lyamda</a:t>
            </a:r>
            <a:r>
              <a:rPr lang="en-US" dirty="0"/>
              <a:t>^ converges to </a:t>
            </a:r>
            <a:r>
              <a:rPr lang="en-US" dirty="0" err="1"/>
              <a:t>lyamda</a:t>
            </a:r>
            <a:endParaRPr lang="en-US" dirty="0"/>
          </a:p>
          <a:p>
            <a:r>
              <a:rPr lang="en-US" dirty="0"/>
              <a:t>By CLT, </a:t>
            </a:r>
          </a:p>
          <a:p>
            <a:r>
              <a:rPr lang="en-US" dirty="0"/>
              <a:t>But we want another expression of form where 1/Tn-</a:t>
            </a:r>
            <a:r>
              <a:rPr lang="en-US" dirty="0" err="1"/>
              <a:t>lyamda</a:t>
            </a:r>
            <a:r>
              <a:rPr lang="en-US" dirty="0"/>
              <a:t> -&gt; N(0,lyamda^2)</a:t>
            </a:r>
          </a:p>
          <a:p>
            <a:r>
              <a:rPr lang="en-US" dirty="0"/>
              <a:t>So we want to apply function to inside brackets g(x), in this case 1/x (like in continuous mapping theorem)</a:t>
            </a:r>
          </a:p>
          <a:p>
            <a:endParaRPr lang="en-US" dirty="0"/>
          </a:p>
          <a:p>
            <a:endParaRPr lang="en-US" dirty="0"/>
          </a:p>
          <a:p>
            <a:endParaRPr lang="en-US" dirty="0"/>
          </a:p>
          <a:p>
            <a:r>
              <a:rPr lang="en-US" dirty="0"/>
              <a:t>G(x) should be differentiable at all inputs x</a:t>
            </a:r>
          </a:p>
          <a:p>
            <a:endParaRPr lang="en-US" dirty="0"/>
          </a:p>
        </p:txBody>
      </p:sp>
      <p:pic>
        <p:nvPicPr>
          <p:cNvPr id="4" name="Picture 3">
            <a:extLst>
              <a:ext uri="{FF2B5EF4-FFF2-40B4-BE49-F238E27FC236}">
                <a16:creationId xmlns:a16="http://schemas.microsoft.com/office/drawing/2014/main" id="{D3C36E54-30FB-4E13-9522-5E6808CE866D}"/>
              </a:ext>
            </a:extLst>
          </p:cNvPr>
          <p:cNvPicPr>
            <a:picLocks noChangeAspect="1"/>
          </p:cNvPicPr>
          <p:nvPr/>
        </p:nvPicPr>
        <p:blipFill>
          <a:blip r:embed="rId2"/>
          <a:stretch>
            <a:fillRect/>
          </a:stretch>
        </p:blipFill>
        <p:spPr>
          <a:xfrm>
            <a:off x="8359941" y="1097379"/>
            <a:ext cx="3431005" cy="1212683"/>
          </a:xfrm>
          <a:prstGeom prst="rect">
            <a:avLst/>
          </a:prstGeom>
        </p:spPr>
      </p:pic>
      <p:pic>
        <p:nvPicPr>
          <p:cNvPr id="6" name="Picture 5">
            <a:extLst>
              <a:ext uri="{FF2B5EF4-FFF2-40B4-BE49-F238E27FC236}">
                <a16:creationId xmlns:a16="http://schemas.microsoft.com/office/drawing/2014/main" id="{9EA24CC6-E0B1-4FA6-824B-B0C08574D44F}"/>
              </a:ext>
            </a:extLst>
          </p:cNvPr>
          <p:cNvPicPr>
            <a:picLocks noChangeAspect="1"/>
          </p:cNvPicPr>
          <p:nvPr/>
        </p:nvPicPr>
        <p:blipFill>
          <a:blip r:embed="rId3"/>
          <a:stretch>
            <a:fillRect/>
          </a:stretch>
        </p:blipFill>
        <p:spPr>
          <a:xfrm>
            <a:off x="1640054" y="1781675"/>
            <a:ext cx="2546936" cy="536197"/>
          </a:xfrm>
          <a:prstGeom prst="rect">
            <a:avLst/>
          </a:prstGeom>
          <a:ln>
            <a:solidFill>
              <a:schemeClr val="tx1"/>
            </a:solidFill>
          </a:ln>
        </p:spPr>
      </p:pic>
      <p:pic>
        <p:nvPicPr>
          <p:cNvPr id="7" name="Picture 6">
            <a:extLst>
              <a:ext uri="{FF2B5EF4-FFF2-40B4-BE49-F238E27FC236}">
                <a16:creationId xmlns:a16="http://schemas.microsoft.com/office/drawing/2014/main" id="{CC844403-AB25-4EBF-9DA1-1EA802F056D0}"/>
              </a:ext>
            </a:extLst>
          </p:cNvPr>
          <p:cNvPicPr>
            <a:picLocks noChangeAspect="1"/>
          </p:cNvPicPr>
          <p:nvPr/>
        </p:nvPicPr>
        <p:blipFill>
          <a:blip r:embed="rId4"/>
          <a:stretch>
            <a:fillRect/>
          </a:stretch>
        </p:blipFill>
        <p:spPr>
          <a:xfrm>
            <a:off x="6673516" y="3267950"/>
            <a:ext cx="5370845" cy="3541924"/>
          </a:xfrm>
          <a:prstGeom prst="rect">
            <a:avLst/>
          </a:prstGeom>
          <a:ln>
            <a:solidFill>
              <a:schemeClr val="tx1"/>
            </a:solidFill>
          </a:ln>
        </p:spPr>
      </p:pic>
      <p:pic>
        <p:nvPicPr>
          <p:cNvPr id="8" name="Picture 7">
            <a:extLst>
              <a:ext uri="{FF2B5EF4-FFF2-40B4-BE49-F238E27FC236}">
                <a16:creationId xmlns:a16="http://schemas.microsoft.com/office/drawing/2014/main" id="{E1F60BC5-8714-4449-9F2D-E48E8665D2CB}"/>
              </a:ext>
            </a:extLst>
          </p:cNvPr>
          <p:cNvPicPr>
            <a:picLocks noChangeAspect="1"/>
          </p:cNvPicPr>
          <p:nvPr/>
        </p:nvPicPr>
        <p:blipFill>
          <a:blip r:embed="rId5"/>
          <a:stretch>
            <a:fillRect/>
          </a:stretch>
        </p:blipFill>
        <p:spPr>
          <a:xfrm>
            <a:off x="214562" y="3684169"/>
            <a:ext cx="4110197" cy="759493"/>
          </a:xfrm>
          <a:prstGeom prst="rect">
            <a:avLst/>
          </a:prstGeom>
          <a:ln>
            <a:solidFill>
              <a:schemeClr val="tx1"/>
            </a:solidFill>
          </a:ln>
        </p:spPr>
      </p:pic>
      <p:pic>
        <p:nvPicPr>
          <p:cNvPr id="9" name="Picture 8">
            <a:extLst>
              <a:ext uri="{FF2B5EF4-FFF2-40B4-BE49-F238E27FC236}">
                <a16:creationId xmlns:a16="http://schemas.microsoft.com/office/drawing/2014/main" id="{E48E3810-96D7-4B57-95F0-2E2E26C8926C}"/>
              </a:ext>
            </a:extLst>
          </p:cNvPr>
          <p:cNvPicPr>
            <a:picLocks noChangeAspect="1"/>
          </p:cNvPicPr>
          <p:nvPr/>
        </p:nvPicPr>
        <p:blipFill>
          <a:blip r:embed="rId6"/>
          <a:stretch>
            <a:fillRect/>
          </a:stretch>
        </p:blipFill>
        <p:spPr>
          <a:xfrm>
            <a:off x="212321" y="4625891"/>
            <a:ext cx="4119048" cy="658295"/>
          </a:xfrm>
          <a:prstGeom prst="rect">
            <a:avLst/>
          </a:prstGeom>
          <a:ln>
            <a:solidFill>
              <a:schemeClr val="tx1"/>
            </a:solidFill>
          </a:ln>
        </p:spPr>
      </p:pic>
    </p:spTree>
    <p:extLst>
      <p:ext uri="{BB962C8B-B14F-4D97-AF65-F5344CB8AC3E}">
        <p14:creationId xmlns:p14="http://schemas.microsoft.com/office/powerpoint/2010/main" val="6557954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7381D-A7A1-4C5F-9BC8-E0CA8EEA93BA}"/>
              </a:ext>
            </a:extLst>
          </p:cNvPr>
          <p:cNvSpPr>
            <a:spLocks noGrp="1"/>
          </p:cNvSpPr>
          <p:nvPr>
            <p:ph type="title"/>
          </p:nvPr>
        </p:nvSpPr>
        <p:spPr>
          <a:xfrm>
            <a:off x="78542" y="69703"/>
            <a:ext cx="11949335" cy="591480"/>
          </a:xfrm>
        </p:spPr>
        <p:txBody>
          <a:bodyPr>
            <a:normAutofit fontScale="90000"/>
          </a:bodyPr>
          <a:lstStyle/>
          <a:p>
            <a:r>
              <a:rPr lang="en-GB" dirty="0"/>
              <a:t>Conditions for applicability of delta method</a:t>
            </a:r>
            <a:endParaRPr lang="en-US" dirty="0"/>
          </a:p>
        </p:txBody>
      </p:sp>
      <p:sp>
        <p:nvSpPr>
          <p:cNvPr id="3" name="Content Placeholder 2">
            <a:extLst>
              <a:ext uri="{FF2B5EF4-FFF2-40B4-BE49-F238E27FC236}">
                <a16:creationId xmlns:a16="http://schemas.microsoft.com/office/drawing/2014/main" id="{45EA34C1-51A5-46A3-805C-A34C7A49F63B}"/>
              </a:ext>
            </a:extLst>
          </p:cNvPr>
          <p:cNvSpPr>
            <a:spLocks noGrp="1"/>
          </p:cNvSpPr>
          <p:nvPr>
            <p:ph idx="1"/>
          </p:nvPr>
        </p:nvSpPr>
        <p:spPr>
          <a:xfrm>
            <a:off x="92611" y="801858"/>
            <a:ext cx="11935265" cy="5950634"/>
          </a:xfrm>
        </p:spPr>
        <p:txBody>
          <a:bodyPr/>
          <a:lstStyle/>
          <a:p>
            <a:r>
              <a:rPr lang="en-GB" sz="2600" dirty="0"/>
              <a:t>g</a:t>
            </a:r>
            <a:r>
              <a:rPr lang="en-US" sz="2600" dirty="0"/>
              <a:t>’(x) should </a:t>
            </a:r>
            <a:r>
              <a:rPr lang="en-US" sz="2600" b="1" dirty="0"/>
              <a:t>exist</a:t>
            </a:r>
            <a:r>
              <a:rPr lang="en-US" sz="2600" dirty="0"/>
              <a:t> and be </a:t>
            </a:r>
            <a:r>
              <a:rPr lang="en-US" sz="2600" b="1" dirty="0"/>
              <a:t>continuous near x</a:t>
            </a:r>
          </a:p>
          <a:p>
            <a:r>
              <a:rPr lang="en-US" sz="2600" dirty="0"/>
              <a:t>Now that we got a confidence interval for</a:t>
            </a:r>
          </a:p>
          <a:p>
            <a:pPr marL="0" indent="0">
              <a:buNone/>
            </a:pPr>
            <a:r>
              <a:rPr lang="en-US" sz="2600" dirty="0" err="1"/>
              <a:t>Lyamda</a:t>
            </a:r>
            <a:r>
              <a:rPr lang="en-US" sz="2600" dirty="0"/>
              <a:t> in the following form, we can’t use it</a:t>
            </a:r>
          </a:p>
          <a:p>
            <a:pPr marL="0" indent="0">
              <a:buNone/>
            </a:pPr>
            <a:r>
              <a:rPr lang="en-US" sz="2600" dirty="0"/>
              <a:t>Since CI depends on </a:t>
            </a:r>
            <a:r>
              <a:rPr lang="en-US" sz="2600" dirty="0" err="1"/>
              <a:t>lyamda</a:t>
            </a:r>
            <a:endParaRPr lang="en-US" sz="2600" dirty="0"/>
          </a:p>
          <a:p>
            <a:r>
              <a:rPr lang="en-US" sz="2600" dirty="0"/>
              <a:t>So, now we need a way to replace </a:t>
            </a:r>
            <a:r>
              <a:rPr lang="en-US" sz="2600" dirty="0" err="1"/>
              <a:t>lyamda</a:t>
            </a:r>
            <a:endParaRPr lang="en-US" sz="2600" dirty="0"/>
          </a:p>
          <a:p>
            <a:pPr marL="514350" indent="-514350">
              <a:buAutoNum type="arabicParenR"/>
            </a:pPr>
            <a:r>
              <a:rPr lang="en-US" sz="2600" dirty="0"/>
              <a:t>We can’t use a cons bound, since </a:t>
            </a:r>
            <a:r>
              <a:rPr lang="en-US" sz="2600" dirty="0" err="1"/>
              <a:t>lyamda</a:t>
            </a:r>
            <a:r>
              <a:rPr lang="en-US" sz="2600" dirty="0"/>
              <a:t> is</a:t>
            </a:r>
          </a:p>
          <a:p>
            <a:pPr marL="0" indent="0">
              <a:buNone/>
            </a:pPr>
            <a:r>
              <a:rPr lang="en-US" sz="2600" dirty="0"/>
              <a:t>Unbounded</a:t>
            </a:r>
          </a:p>
          <a:p>
            <a:pPr marL="0" indent="0">
              <a:buNone/>
            </a:pPr>
            <a:r>
              <a:rPr lang="en-US" sz="2600" dirty="0"/>
              <a:t>2) We can </a:t>
            </a:r>
            <a:r>
              <a:rPr lang="en-US" sz="2600" b="1" dirty="0"/>
              <a:t>solve</a:t>
            </a:r>
            <a:r>
              <a:rPr lang="en-US" sz="2600" dirty="0"/>
              <a:t> for </a:t>
            </a:r>
            <a:r>
              <a:rPr lang="en-US" sz="2600" dirty="0" err="1"/>
              <a:t>lyamda</a:t>
            </a:r>
            <a:r>
              <a:rPr lang="en-US" sz="2600" dirty="0"/>
              <a:t> and then plug in</a:t>
            </a:r>
          </a:p>
          <a:p>
            <a:pPr marL="0" indent="0">
              <a:buNone/>
            </a:pPr>
            <a:r>
              <a:rPr lang="en-US" sz="2600" dirty="0"/>
              <a:t>3) We can use value of </a:t>
            </a:r>
            <a:r>
              <a:rPr lang="en-US" sz="2600" b="1" dirty="0" err="1"/>
              <a:t>lyamda</a:t>
            </a:r>
            <a:r>
              <a:rPr lang="en-US" sz="2600" b="1" dirty="0"/>
              <a:t>^</a:t>
            </a:r>
            <a:r>
              <a:rPr lang="en-US" sz="2600" dirty="0"/>
              <a:t> in place of </a:t>
            </a:r>
            <a:r>
              <a:rPr lang="en-US" sz="2600" dirty="0" err="1"/>
              <a:t>lyamda</a:t>
            </a:r>
            <a:endParaRPr lang="en-US" sz="2600" dirty="0"/>
          </a:p>
          <a:p>
            <a:pPr marL="0" indent="0">
              <a:buNone/>
            </a:pPr>
            <a:endParaRPr lang="en-US" dirty="0"/>
          </a:p>
          <a:p>
            <a:endParaRPr lang="en-US" dirty="0"/>
          </a:p>
        </p:txBody>
      </p:sp>
      <p:pic>
        <p:nvPicPr>
          <p:cNvPr id="4" name="Picture 3">
            <a:extLst>
              <a:ext uri="{FF2B5EF4-FFF2-40B4-BE49-F238E27FC236}">
                <a16:creationId xmlns:a16="http://schemas.microsoft.com/office/drawing/2014/main" id="{A2EA1856-4AE5-401C-AA98-84FE71E385C7}"/>
              </a:ext>
            </a:extLst>
          </p:cNvPr>
          <p:cNvPicPr>
            <a:picLocks noChangeAspect="1"/>
          </p:cNvPicPr>
          <p:nvPr/>
        </p:nvPicPr>
        <p:blipFill>
          <a:blip r:embed="rId2"/>
          <a:stretch>
            <a:fillRect/>
          </a:stretch>
        </p:blipFill>
        <p:spPr>
          <a:xfrm>
            <a:off x="7284124" y="539305"/>
            <a:ext cx="4730900" cy="2808582"/>
          </a:xfrm>
          <a:prstGeom prst="rect">
            <a:avLst/>
          </a:prstGeom>
          <a:ln>
            <a:solidFill>
              <a:schemeClr val="tx1"/>
            </a:solidFill>
          </a:ln>
        </p:spPr>
      </p:pic>
      <p:pic>
        <p:nvPicPr>
          <p:cNvPr id="5" name="Picture 4">
            <a:extLst>
              <a:ext uri="{FF2B5EF4-FFF2-40B4-BE49-F238E27FC236}">
                <a16:creationId xmlns:a16="http://schemas.microsoft.com/office/drawing/2014/main" id="{18DE6A4F-1FB2-40DD-B211-FCCF25CBE7EB}"/>
              </a:ext>
            </a:extLst>
          </p:cNvPr>
          <p:cNvPicPr>
            <a:picLocks noChangeAspect="1"/>
          </p:cNvPicPr>
          <p:nvPr/>
        </p:nvPicPr>
        <p:blipFill>
          <a:blip r:embed="rId3"/>
          <a:stretch>
            <a:fillRect/>
          </a:stretch>
        </p:blipFill>
        <p:spPr>
          <a:xfrm>
            <a:off x="7282730" y="3385021"/>
            <a:ext cx="4618538" cy="3444142"/>
          </a:xfrm>
          <a:prstGeom prst="rect">
            <a:avLst/>
          </a:prstGeom>
          <a:ln>
            <a:solidFill>
              <a:schemeClr val="tx1"/>
            </a:solidFill>
          </a:ln>
        </p:spPr>
      </p:pic>
      <p:pic>
        <p:nvPicPr>
          <p:cNvPr id="6" name="Picture 5">
            <a:extLst>
              <a:ext uri="{FF2B5EF4-FFF2-40B4-BE49-F238E27FC236}">
                <a16:creationId xmlns:a16="http://schemas.microsoft.com/office/drawing/2014/main" id="{DFE656A3-EFF9-4577-A4BC-3EEA409FDB11}"/>
              </a:ext>
            </a:extLst>
          </p:cNvPr>
          <p:cNvPicPr>
            <a:picLocks noChangeAspect="1"/>
          </p:cNvPicPr>
          <p:nvPr/>
        </p:nvPicPr>
        <p:blipFill>
          <a:blip r:embed="rId4"/>
          <a:stretch>
            <a:fillRect/>
          </a:stretch>
        </p:blipFill>
        <p:spPr>
          <a:xfrm>
            <a:off x="679352" y="5327844"/>
            <a:ext cx="4225446" cy="876007"/>
          </a:xfrm>
          <a:prstGeom prst="rect">
            <a:avLst/>
          </a:prstGeom>
          <a:ln>
            <a:solidFill>
              <a:schemeClr val="tx1"/>
            </a:solidFill>
          </a:ln>
        </p:spPr>
      </p:pic>
    </p:spTree>
    <p:extLst>
      <p:ext uri="{BB962C8B-B14F-4D97-AF65-F5344CB8AC3E}">
        <p14:creationId xmlns:p14="http://schemas.microsoft.com/office/powerpoint/2010/main" val="27165653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7381D-A7A1-4C5F-9BC8-E0CA8EEA93BA}"/>
              </a:ext>
            </a:extLst>
          </p:cNvPr>
          <p:cNvSpPr>
            <a:spLocks noGrp="1"/>
          </p:cNvSpPr>
          <p:nvPr>
            <p:ph type="title"/>
          </p:nvPr>
        </p:nvSpPr>
        <p:spPr>
          <a:xfrm>
            <a:off x="78542" y="69703"/>
            <a:ext cx="11949335" cy="591480"/>
          </a:xfrm>
        </p:spPr>
        <p:txBody>
          <a:bodyPr>
            <a:normAutofit fontScale="90000"/>
          </a:bodyPr>
          <a:lstStyle/>
          <a:p>
            <a:r>
              <a:rPr lang="en-GB" dirty="0"/>
              <a:t>Frequentist interpretation of confidence interval</a:t>
            </a:r>
            <a:endParaRPr lang="en-US" dirty="0"/>
          </a:p>
        </p:txBody>
      </p:sp>
      <p:sp>
        <p:nvSpPr>
          <p:cNvPr id="3" name="Content Placeholder 2">
            <a:extLst>
              <a:ext uri="{FF2B5EF4-FFF2-40B4-BE49-F238E27FC236}">
                <a16:creationId xmlns:a16="http://schemas.microsoft.com/office/drawing/2014/main" id="{45EA34C1-51A5-46A3-805C-A34C7A49F63B}"/>
              </a:ext>
            </a:extLst>
          </p:cNvPr>
          <p:cNvSpPr>
            <a:spLocks noGrp="1"/>
          </p:cNvSpPr>
          <p:nvPr>
            <p:ph idx="1"/>
          </p:nvPr>
        </p:nvSpPr>
        <p:spPr>
          <a:xfrm>
            <a:off x="50407" y="745586"/>
            <a:ext cx="12019673" cy="5950634"/>
          </a:xfrm>
        </p:spPr>
        <p:txBody>
          <a:bodyPr/>
          <a:lstStyle/>
          <a:p>
            <a:r>
              <a:rPr lang="en-GB" dirty="0"/>
              <a:t>F</a:t>
            </a:r>
            <a:r>
              <a:rPr lang="en-US" b="1" dirty="0" err="1"/>
              <a:t>requentist</a:t>
            </a:r>
            <a:r>
              <a:rPr lang="en-US" dirty="0"/>
              <a:t> means that you can </a:t>
            </a:r>
            <a:r>
              <a:rPr lang="en-US" b="1" dirty="0"/>
              <a:t>repeat the experiment </a:t>
            </a:r>
            <a:r>
              <a:rPr lang="en-US" dirty="0"/>
              <a:t>and we are interested in what happens as we </a:t>
            </a:r>
            <a:r>
              <a:rPr lang="en-US" b="1" dirty="0"/>
              <a:t>repeat this experiment over and over</a:t>
            </a:r>
            <a:r>
              <a:rPr lang="en-US" dirty="0"/>
              <a:t> until an infinite amount of time</a:t>
            </a:r>
          </a:p>
          <a:p>
            <a:r>
              <a:rPr lang="en-US" dirty="0"/>
              <a:t>If we were to </a:t>
            </a:r>
            <a:r>
              <a:rPr lang="en-US" b="1" dirty="0"/>
              <a:t>repeat</a:t>
            </a:r>
            <a:r>
              <a:rPr lang="en-US" dirty="0"/>
              <a:t> </a:t>
            </a:r>
            <a:r>
              <a:rPr lang="en-US" b="1" dirty="0"/>
              <a:t>this experiment, </a:t>
            </a:r>
            <a:r>
              <a:rPr lang="en-US" dirty="0"/>
              <a:t>then true parameter would be in the resulting </a:t>
            </a:r>
            <a:r>
              <a:rPr lang="en-US" b="1" dirty="0"/>
              <a:t>confidence interval </a:t>
            </a:r>
            <a:r>
              <a:rPr lang="en-US" dirty="0"/>
              <a:t>about </a:t>
            </a:r>
            <a:r>
              <a:rPr lang="en-US" b="1" dirty="0"/>
              <a:t>1-alpha % </a:t>
            </a:r>
            <a:r>
              <a:rPr lang="en-US" dirty="0"/>
              <a:t>of the time</a:t>
            </a:r>
          </a:p>
          <a:p>
            <a:pPr marL="0" indent="0">
              <a:buNone/>
            </a:pPr>
            <a:r>
              <a:rPr lang="en-US" dirty="0"/>
              <a:t>Overall, the </a:t>
            </a:r>
            <a:r>
              <a:rPr lang="en-US" b="1" dirty="0"/>
              <a:t>procedure</a:t>
            </a:r>
            <a:r>
              <a:rPr lang="en-US" dirty="0"/>
              <a:t> for constructing confidence intervals is as following </a:t>
            </a:r>
          </a:p>
          <a:p>
            <a:r>
              <a:rPr lang="en-US" dirty="0"/>
              <a:t>1) determine for </a:t>
            </a:r>
            <a:r>
              <a:rPr lang="en-US" b="1" dirty="0"/>
              <a:t>which parameter you want to construct </a:t>
            </a:r>
            <a:r>
              <a:rPr lang="en-US" dirty="0"/>
              <a:t>a CI, say for example it is </a:t>
            </a:r>
            <a:r>
              <a:rPr lang="en-US" b="1" dirty="0"/>
              <a:t>mean</a:t>
            </a:r>
            <a:r>
              <a:rPr lang="en-US" dirty="0"/>
              <a:t> of some distribution </a:t>
            </a:r>
          </a:p>
          <a:p>
            <a:r>
              <a:rPr lang="en-US" dirty="0"/>
              <a:t>2) come up with a </a:t>
            </a:r>
            <a:r>
              <a:rPr lang="en-US" b="1" dirty="0"/>
              <a:t>consistent estimator </a:t>
            </a:r>
            <a:r>
              <a:rPr lang="en-US" dirty="0"/>
              <a:t>for that parameter of interest </a:t>
            </a:r>
          </a:p>
          <a:p>
            <a:r>
              <a:rPr lang="en-US" dirty="0"/>
              <a:t>3) come up with expression that is proper scaled version of that </a:t>
            </a:r>
            <a:r>
              <a:rPr lang="en-US" b="1" dirty="0"/>
              <a:t>estimator</a:t>
            </a:r>
            <a:r>
              <a:rPr lang="en-US" dirty="0"/>
              <a:t> (random variable), so that its distribution is of </a:t>
            </a:r>
            <a:r>
              <a:rPr lang="en-US" b="1" dirty="0"/>
              <a:t>standard normal</a:t>
            </a:r>
          </a:p>
          <a:p>
            <a:r>
              <a:rPr lang="en-US" dirty="0"/>
              <a:t>4) Construct a confidence interval of the form </a:t>
            </a:r>
            <a:r>
              <a:rPr lang="en-US" b="1" dirty="0"/>
              <a:t>P(abs(X-my)&lt;eps)=1-alpha</a:t>
            </a:r>
          </a:p>
        </p:txBody>
      </p:sp>
    </p:spTree>
    <p:extLst>
      <p:ext uri="{BB962C8B-B14F-4D97-AF65-F5344CB8AC3E}">
        <p14:creationId xmlns:p14="http://schemas.microsoft.com/office/powerpoint/2010/main" val="20049294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7381D-A7A1-4C5F-9BC8-E0CA8EEA93BA}"/>
              </a:ext>
            </a:extLst>
          </p:cNvPr>
          <p:cNvSpPr>
            <a:spLocks noGrp="1"/>
          </p:cNvSpPr>
          <p:nvPr>
            <p:ph type="title"/>
          </p:nvPr>
        </p:nvSpPr>
        <p:spPr>
          <a:xfrm>
            <a:off x="78542" y="69703"/>
            <a:ext cx="11949335" cy="408599"/>
          </a:xfrm>
        </p:spPr>
        <p:txBody>
          <a:bodyPr>
            <a:normAutofit fontScale="90000"/>
          </a:bodyPr>
          <a:lstStyle/>
          <a:p>
            <a:r>
              <a:rPr lang="en-GB" sz="3600" b="1" dirty="0"/>
              <a:t>Recitation 3</a:t>
            </a:r>
            <a:endParaRPr lang="en-US" dirty="0"/>
          </a:p>
        </p:txBody>
      </p:sp>
      <p:sp>
        <p:nvSpPr>
          <p:cNvPr id="3" name="Content Placeholder 2">
            <a:extLst>
              <a:ext uri="{FF2B5EF4-FFF2-40B4-BE49-F238E27FC236}">
                <a16:creationId xmlns:a16="http://schemas.microsoft.com/office/drawing/2014/main" id="{45EA34C1-51A5-46A3-805C-A34C7A49F63B}"/>
              </a:ext>
            </a:extLst>
          </p:cNvPr>
          <p:cNvSpPr>
            <a:spLocks noGrp="1"/>
          </p:cNvSpPr>
          <p:nvPr>
            <p:ph idx="1"/>
          </p:nvPr>
        </p:nvSpPr>
        <p:spPr>
          <a:xfrm>
            <a:off x="92611" y="801858"/>
            <a:ext cx="11935265" cy="5950634"/>
          </a:xfrm>
        </p:spPr>
        <p:txBody>
          <a:bodyPr/>
          <a:lstStyle/>
          <a:p>
            <a:r>
              <a:rPr lang="en-US" dirty="0"/>
              <a:t>a</a:t>
            </a:r>
          </a:p>
        </p:txBody>
      </p:sp>
      <p:pic>
        <p:nvPicPr>
          <p:cNvPr id="4" name="Picture 3">
            <a:extLst>
              <a:ext uri="{FF2B5EF4-FFF2-40B4-BE49-F238E27FC236}">
                <a16:creationId xmlns:a16="http://schemas.microsoft.com/office/drawing/2014/main" id="{583199F5-570E-439E-ADF0-856FB6EAADD4}"/>
              </a:ext>
            </a:extLst>
          </p:cNvPr>
          <p:cNvPicPr>
            <a:picLocks noChangeAspect="1"/>
          </p:cNvPicPr>
          <p:nvPr/>
        </p:nvPicPr>
        <p:blipFill>
          <a:blip r:embed="rId2"/>
          <a:stretch>
            <a:fillRect/>
          </a:stretch>
        </p:blipFill>
        <p:spPr>
          <a:xfrm>
            <a:off x="103161" y="468261"/>
            <a:ext cx="7676273" cy="2891929"/>
          </a:xfrm>
          <a:prstGeom prst="rect">
            <a:avLst/>
          </a:prstGeom>
        </p:spPr>
      </p:pic>
      <p:pic>
        <p:nvPicPr>
          <p:cNvPr id="5" name="Picture 4">
            <a:extLst>
              <a:ext uri="{FF2B5EF4-FFF2-40B4-BE49-F238E27FC236}">
                <a16:creationId xmlns:a16="http://schemas.microsoft.com/office/drawing/2014/main" id="{C5B36078-3632-467D-B576-FC2F47293BF2}"/>
              </a:ext>
            </a:extLst>
          </p:cNvPr>
          <p:cNvPicPr>
            <a:picLocks noChangeAspect="1"/>
          </p:cNvPicPr>
          <p:nvPr/>
        </p:nvPicPr>
        <p:blipFill>
          <a:blip r:embed="rId3"/>
          <a:stretch>
            <a:fillRect/>
          </a:stretch>
        </p:blipFill>
        <p:spPr>
          <a:xfrm>
            <a:off x="60080" y="3380422"/>
            <a:ext cx="7212916" cy="3422455"/>
          </a:xfrm>
          <a:prstGeom prst="rect">
            <a:avLst/>
          </a:prstGeom>
        </p:spPr>
      </p:pic>
    </p:spTree>
    <p:extLst>
      <p:ext uri="{BB962C8B-B14F-4D97-AF65-F5344CB8AC3E}">
        <p14:creationId xmlns:p14="http://schemas.microsoft.com/office/powerpoint/2010/main" val="13151939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7381D-A7A1-4C5F-9BC8-E0CA8EEA93BA}"/>
              </a:ext>
            </a:extLst>
          </p:cNvPr>
          <p:cNvSpPr>
            <a:spLocks noGrp="1"/>
          </p:cNvSpPr>
          <p:nvPr>
            <p:ph type="title"/>
          </p:nvPr>
        </p:nvSpPr>
        <p:spPr>
          <a:xfrm>
            <a:off x="50406" y="140043"/>
            <a:ext cx="11949335" cy="310125"/>
          </a:xfrm>
        </p:spPr>
        <p:txBody>
          <a:bodyPr>
            <a:normAutofit fontScale="90000"/>
          </a:bodyPr>
          <a:lstStyle/>
          <a:p>
            <a:r>
              <a:rPr lang="en-GB" dirty="0"/>
              <a:t>R</a:t>
            </a:r>
            <a:r>
              <a:rPr lang="en-US" dirty="0" err="1"/>
              <a:t>ec</a:t>
            </a:r>
            <a:r>
              <a:rPr lang="en-US" dirty="0"/>
              <a:t> 3 continued</a:t>
            </a:r>
          </a:p>
        </p:txBody>
      </p:sp>
      <p:sp>
        <p:nvSpPr>
          <p:cNvPr id="3" name="Content Placeholder 2">
            <a:extLst>
              <a:ext uri="{FF2B5EF4-FFF2-40B4-BE49-F238E27FC236}">
                <a16:creationId xmlns:a16="http://schemas.microsoft.com/office/drawing/2014/main" id="{45EA34C1-51A5-46A3-805C-A34C7A49F63B}"/>
              </a:ext>
            </a:extLst>
          </p:cNvPr>
          <p:cNvSpPr>
            <a:spLocks noGrp="1"/>
          </p:cNvSpPr>
          <p:nvPr>
            <p:ph idx="1"/>
          </p:nvPr>
        </p:nvSpPr>
        <p:spPr>
          <a:xfrm>
            <a:off x="92611" y="801858"/>
            <a:ext cx="11935265" cy="5950634"/>
          </a:xfrm>
        </p:spPr>
        <p:txBody>
          <a:bodyPr/>
          <a:lstStyle/>
          <a:p>
            <a:r>
              <a:rPr lang="en-US" dirty="0"/>
              <a:t>a</a:t>
            </a:r>
          </a:p>
        </p:txBody>
      </p:sp>
      <p:pic>
        <p:nvPicPr>
          <p:cNvPr id="4" name="Picture 3">
            <a:extLst>
              <a:ext uri="{FF2B5EF4-FFF2-40B4-BE49-F238E27FC236}">
                <a16:creationId xmlns:a16="http://schemas.microsoft.com/office/drawing/2014/main" id="{C353DB3A-8C28-4B6A-90F2-1F70B943CA98}"/>
              </a:ext>
            </a:extLst>
          </p:cNvPr>
          <p:cNvPicPr>
            <a:picLocks noChangeAspect="1"/>
          </p:cNvPicPr>
          <p:nvPr/>
        </p:nvPicPr>
        <p:blipFill>
          <a:blip r:embed="rId2"/>
          <a:stretch>
            <a:fillRect/>
          </a:stretch>
        </p:blipFill>
        <p:spPr>
          <a:xfrm>
            <a:off x="1768567" y="595165"/>
            <a:ext cx="7910005" cy="4765569"/>
          </a:xfrm>
          <a:prstGeom prst="rect">
            <a:avLst/>
          </a:prstGeom>
        </p:spPr>
      </p:pic>
      <p:sp>
        <p:nvSpPr>
          <p:cNvPr id="6" name="TextBox 5">
            <a:extLst>
              <a:ext uri="{FF2B5EF4-FFF2-40B4-BE49-F238E27FC236}">
                <a16:creationId xmlns:a16="http://schemas.microsoft.com/office/drawing/2014/main" id="{5F96E419-3E40-4F15-A0EF-EFAC88EA935E}"/>
              </a:ext>
            </a:extLst>
          </p:cNvPr>
          <p:cNvSpPr txBox="1"/>
          <p:nvPr/>
        </p:nvSpPr>
        <p:spPr>
          <a:xfrm>
            <a:off x="628357" y="5528604"/>
            <a:ext cx="11563643" cy="830997"/>
          </a:xfrm>
          <a:prstGeom prst="rect">
            <a:avLst/>
          </a:prstGeom>
          <a:noFill/>
        </p:spPr>
        <p:txBody>
          <a:bodyPr wrap="square" rtlCol="0">
            <a:spAutoFit/>
          </a:bodyPr>
          <a:lstStyle/>
          <a:p>
            <a:r>
              <a:rPr lang="en-US" sz="2400" dirty="0"/>
              <a:t>P(a2&gt;t)=e^-n(t-a); let’s set t*=1/n*</a:t>
            </a:r>
            <a:r>
              <a:rPr lang="en-US" sz="2400" dirty="0" err="1"/>
              <a:t>t+a</a:t>
            </a:r>
            <a:r>
              <a:rPr lang="en-US" sz="2400" dirty="0"/>
              <a:t> then -n(1/n*</a:t>
            </a:r>
            <a:r>
              <a:rPr lang="en-US" sz="2400" dirty="0" err="1"/>
              <a:t>t+a-a</a:t>
            </a:r>
            <a:r>
              <a:rPr lang="en-US" sz="2400" dirty="0"/>
              <a:t>)=-t, so P(a2&gt;1/n*</a:t>
            </a:r>
            <a:r>
              <a:rPr lang="en-US" sz="2400" dirty="0" err="1"/>
              <a:t>t+a</a:t>
            </a:r>
            <a:r>
              <a:rPr lang="en-US" sz="2400" dirty="0"/>
              <a:t>)=e^-t</a:t>
            </a:r>
          </a:p>
          <a:p>
            <a:r>
              <a:rPr lang="en-US" sz="2400" dirty="0"/>
              <a:t>That is (a2-a)*n has </a:t>
            </a:r>
            <a:r>
              <a:rPr lang="en-US" sz="2400" dirty="0" err="1"/>
              <a:t>distrib</a:t>
            </a:r>
            <a:r>
              <a:rPr lang="en-US" sz="2400" dirty="0"/>
              <a:t> of exp(-1)</a:t>
            </a:r>
          </a:p>
        </p:txBody>
      </p:sp>
    </p:spTree>
    <p:extLst>
      <p:ext uri="{BB962C8B-B14F-4D97-AF65-F5344CB8AC3E}">
        <p14:creationId xmlns:p14="http://schemas.microsoft.com/office/powerpoint/2010/main" val="25628186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7381D-A7A1-4C5F-9BC8-E0CA8EEA93BA}"/>
              </a:ext>
            </a:extLst>
          </p:cNvPr>
          <p:cNvSpPr>
            <a:spLocks noGrp="1"/>
          </p:cNvSpPr>
          <p:nvPr>
            <p:ph type="title"/>
          </p:nvPr>
        </p:nvSpPr>
        <p:spPr>
          <a:xfrm>
            <a:off x="78542" y="69703"/>
            <a:ext cx="11949335" cy="591480"/>
          </a:xfrm>
        </p:spPr>
        <p:txBody>
          <a:bodyPr>
            <a:normAutofit fontScale="90000"/>
          </a:bodyPr>
          <a:lstStyle/>
          <a:p>
            <a:r>
              <a:rPr lang="en-GB" dirty="0"/>
              <a:t>Trinity of statistical inference</a:t>
            </a:r>
            <a:endParaRPr lang="en-US" dirty="0"/>
          </a:p>
        </p:txBody>
      </p:sp>
      <p:sp>
        <p:nvSpPr>
          <p:cNvPr id="3" name="Content Placeholder 2">
            <a:extLst>
              <a:ext uri="{FF2B5EF4-FFF2-40B4-BE49-F238E27FC236}">
                <a16:creationId xmlns:a16="http://schemas.microsoft.com/office/drawing/2014/main" id="{45EA34C1-51A5-46A3-805C-A34C7A49F63B}"/>
              </a:ext>
            </a:extLst>
          </p:cNvPr>
          <p:cNvSpPr>
            <a:spLocks noGrp="1"/>
          </p:cNvSpPr>
          <p:nvPr>
            <p:ph idx="1"/>
          </p:nvPr>
        </p:nvSpPr>
        <p:spPr>
          <a:xfrm>
            <a:off x="92611" y="801858"/>
            <a:ext cx="11935265" cy="5950634"/>
          </a:xfrm>
        </p:spPr>
        <p:txBody>
          <a:bodyPr>
            <a:normAutofit lnSpcReduction="10000"/>
          </a:bodyPr>
          <a:lstStyle/>
          <a:p>
            <a:pPr marL="0" indent="0">
              <a:buNone/>
            </a:pPr>
            <a:r>
              <a:rPr lang="en-GB" sz="2600" dirty="0"/>
              <a:t>T</a:t>
            </a:r>
            <a:r>
              <a:rPr lang="en-US" sz="2600" dirty="0"/>
              <a:t>his refers to </a:t>
            </a:r>
            <a:r>
              <a:rPr lang="en-US" sz="2600" b="1" dirty="0"/>
              <a:t>3 main questions </a:t>
            </a:r>
            <a:r>
              <a:rPr lang="en-US" sz="2600" dirty="0"/>
              <a:t>that we may ask, once we get the data</a:t>
            </a:r>
          </a:p>
          <a:p>
            <a:pPr marL="514350" indent="-514350">
              <a:buFont typeface="+mj-lt"/>
              <a:buAutoNum type="arabicPeriod"/>
            </a:pPr>
            <a:r>
              <a:rPr lang="en-US" sz="2600" b="1" dirty="0"/>
              <a:t>Estimation</a:t>
            </a:r>
            <a:r>
              <a:rPr lang="en-US" sz="2600" dirty="0"/>
              <a:t>. </a:t>
            </a:r>
            <a:r>
              <a:rPr lang="en-US" sz="2600" b="1" dirty="0"/>
              <a:t>Single numerical estimate </a:t>
            </a:r>
            <a:r>
              <a:rPr lang="en-US" sz="2600" dirty="0"/>
              <a:t>of parameter of interest. Estimator is </a:t>
            </a:r>
            <a:r>
              <a:rPr lang="en-US" sz="2600" b="1" dirty="0"/>
              <a:t>random variable </a:t>
            </a:r>
            <a:r>
              <a:rPr lang="en-US" sz="2600" dirty="0"/>
              <a:t>based on data. We treat it as </a:t>
            </a:r>
            <a:r>
              <a:rPr lang="en-US" sz="2600" dirty="0" err="1"/>
              <a:t>r.v.</a:t>
            </a:r>
            <a:r>
              <a:rPr lang="en-US" sz="2600" dirty="0"/>
              <a:t> because we want to assess its </a:t>
            </a:r>
            <a:r>
              <a:rPr lang="en-US" sz="2600" b="1" dirty="0"/>
              <a:t>performance</a:t>
            </a:r>
          </a:p>
          <a:p>
            <a:pPr marL="514350" indent="-514350">
              <a:buFont typeface="+mj-lt"/>
              <a:buAutoNum type="arabicPeriod"/>
            </a:pPr>
            <a:r>
              <a:rPr lang="en-US" sz="2600" b="1" dirty="0"/>
              <a:t>Confidence intervals</a:t>
            </a:r>
            <a:r>
              <a:rPr lang="en-US" sz="2600" dirty="0"/>
              <a:t>: Basically, an </a:t>
            </a:r>
            <a:r>
              <a:rPr lang="en-US" sz="2600" b="1" dirty="0"/>
              <a:t>error bar </a:t>
            </a:r>
            <a:r>
              <a:rPr lang="en-US" sz="2600" dirty="0"/>
              <a:t>for the estimate</a:t>
            </a:r>
          </a:p>
          <a:p>
            <a:pPr marL="514350" indent="-514350">
              <a:buFont typeface="+mj-lt"/>
              <a:buAutoNum type="arabicPeriod"/>
            </a:pPr>
            <a:r>
              <a:rPr lang="en-US" sz="2600" b="1" dirty="0"/>
              <a:t>Hypothesis testing</a:t>
            </a:r>
            <a:r>
              <a:rPr lang="en-US" sz="2600" dirty="0"/>
              <a:t>. Looking whether we have </a:t>
            </a:r>
            <a:r>
              <a:rPr lang="en-US" sz="2600" b="1" dirty="0"/>
              <a:t>statistical evidence or not </a:t>
            </a:r>
            <a:r>
              <a:rPr lang="en-US" sz="2600" dirty="0"/>
              <a:t>(Yes, no questions)</a:t>
            </a:r>
          </a:p>
          <a:p>
            <a:pPr marL="0" indent="0">
              <a:buNone/>
            </a:pPr>
            <a:r>
              <a:rPr lang="en-US" sz="2600" dirty="0"/>
              <a:t>The </a:t>
            </a:r>
            <a:r>
              <a:rPr lang="en-US" sz="2600" b="1" dirty="0"/>
              <a:t>goal of statistics </a:t>
            </a:r>
            <a:r>
              <a:rPr lang="en-US" sz="2600" dirty="0"/>
              <a:t>is to learn the </a:t>
            </a:r>
            <a:r>
              <a:rPr lang="en-US" sz="2600" b="1" dirty="0"/>
              <a:t>distribution of X </a:t>
            </a:r>
            <a:r>
              <a:rPr lang="en-US" sz="2600" dirty="0"/>
              <a:t>(</a:t>
            </a:r>
            <a:r>
              <a:rPr lang="en-US" sz="2600" dirty="0" err="1"/>
              <a:t>r.v.</a:t>
            </a:r>
            <a:r>
              <a:rPr lang="en-US" sz="2600" dirty="0"/>
              <a:t>) (usually from a lot of observations of X)</a:t>
            </a:r>
          </a:p>
          <a:p>
            <a:r>
              <a:rPr lang="en-US" sz="2600" dirty="0"/>
              <a:t>Example: estimating the </a:t>
            </a:r>
            <a:r>
              <a:rPr lang="en-US" sz="2600" b="1" dirty="0"/>
              <a:t>distribution of N of sibling </a:t>
            </a:r>
            <a:r>
              <a:rPr lang="en-US" sz="2600" dirty="0"/>
              <a:t>that students have at MIT</a:t>
            </a:r>
          </a:p>
          <a:p>
            <a:r>
              <a:rPr lang="en-US" sz="2600" dirty="0"/>
              <a:t>We can do this </a:t>
            </a:r>
            <a:r>
              <a:rPr lang="en-US" sz="2600" b="1" dirty="0"/>
              <a:t>analytically</a:t>
            </a:r>
            <a:r>
              <a:rPr lang="en-US" sz="2600" dirty="0"/>
              <a:t>, but also with </a:t>
            </a:r>
            <a:r>
              <a:rPr lang="en-US" sz="2600" b="1" dirty="0"/>
              <a:t>modeling</a:t>
            </a:r>
            <a:r>
              <a:rPr lang="en-US" sz="2600" dirty="0"/>
              <a:t>, say with Poisson’s distribution and in this case, only </a:t>
            </a:r>
            <a:r>
              <a:rPr lang="en-US" sz="2600" b="1" dirty="0"/>
              <a:t>1 parameter </a:t>
            </a:r>
            <a:r>
              <a:rPr lang="en-US" sz="2600" dirty="0"/>
              <a:t>is needed </a:t>
            </a:r>
            <a:r>
              <a:rPr lang="en-US" sz="2600" b="1" dirty="0"/>
              <a:t>instead of many </a:t>
            </a:r>
            <a:r>
              <a:rPr lang="en-US" sz="2600" dirty="0"/>
              <a:t>(reduces unknowns needed)</a:t>
            </a:r>
          </a:p>
          <a:p>
            <a:r>
              <a:rPr lang="en-US" sz="2600" dirty="0"/>
              <a:t>The </a:t>
            </a:r>
            <a:r>
              <a:rPr lang="en-US" sz="2600" b="1" dirty="0"/>
              <a:t>more parameters </a:t>
            </a:r>
            <a:r>
              <a:rPr lang="en-US" sz="2600" dirty="0"/>
              <a:t>we need to learn, the </a:t>
            </a:r>
            <a:r>
              <a:rPr lang="en-US" sz="2600" b="1" dirty="0"/>
              <a:t>more data </a:t>
            </a:r>
            <a:r>
              <a:rPr lang="en-US" sz="2600" dirty="0"/>
              <a:t>we need</a:t>
            </a:r>
          </a:p>
        </p:txBody>
      </p:sp>
    </p:spTree>
    <p:extLst>
      <p:ext uri="{BB962C8B-B14F-4D97-AF65-F5344CB8AC3E}">
        <p14:creationId xmlns:p14="http://schemas.microsoft.com/office/powerpoint/2010/main" val="13291028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72CE5-82D1-413A-BC8C-FE9D2B53F45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67F58E3-F9C5-40B6-9DF5-409BBED3048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04147AE-7329-4A9E-85E5-B72A2A199DB5}"/>
              </a:ext>
            </a:extLst>
          </p:cNvPr>
          <p:cNvPicPr>
            <a:picLocks noChangeAspect="1"/>
          </p:cNvPicPr>
          <p:nvPr/>
        </p:nvPicPr>
        <p:blipFill>
          <a:blip r:embed="rId2"/>
          <a:stretch>
            <a:fillRect/>
          </a:stretch>
        </p:blipFill>
        <p:spPr>
          <a:xfrm>
            <a:off x="871680" y="171596"/>
            <a:ext cx="10241798" cy="6359401"/>
          </a:xfrm>
          <a:prstGeom prst="rect">
            <a:avLst/>
          </a:prstGeom>
        </p:spPr>
      </p:pic>
    </p:spTree>
    <p:extLst>
      <p:ext uri="{BB962C8B-B14F-4D97-AF65-F5344CB8AC3E}">
        <p14:creationId xmlns:p14="http://schemas.microsoft.com/office/powerpoint/2010/main" val="28817054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7381D-A7A1-4C5F-9BC8-E0CA8EEA93BA}"/>
              </a:ext>
            </a:extLst>
          </p:cNvPr>
          <p:cNvSpPr>
            <a:spLocks noGrp="1"/>
          </p:cNvSpPr>
          <p:nvPr>
            <p:ph type="title"/>
          </p:nvPr>
        </p:nvSpPr>
        <p:spPr>
          <a:xfrm>
            <a:off x="78542" y="69703"/>
            <a:ext cx="11949335" cy="422666"/>
          </a:xfrm>
        </p:spPr>
        <p:txBody>
          <a:bodyPr>
            <a:normAutofit fontScale="90000"/>
          </a:bodyPr>
          <a:lstStyle/>
          <a:p>
            <a:r>
              <a:rPr lang="en-US" dirty="0"/>
              <a:t>Recitation continued; minimum as estimator</a:t>
            </a:r>
          </a:p>
        </p:txBody>
      </p:sp>
      <p:sp>
        <p:nvSpPr>
          <p:cNvPr id="3" name="Content Placeholder 2">
            <a:extLst>
              <a:ext uri="{FF2B5EF4-FFF2-40B4-BE49-F238E27FC236}">
                <a16:creationId xmlns:a16="http://schemas.microsoft.com/office/drawing/2014/main" id="{45EA34C1-51A5-46A3-805C-A34C7A49F63B}"/>
              </a:ext>
            </a:extLst>
          </p:cNvPr>
          <p:cNvSpPr>
            <a:spLocks noGrp="1"/>
          </p:cNvSpPr>
          <p:nvPr>
            <p:ph idx="1"/>
          </p:nvPr>
        </p:nvSpPr>
        <p:spPr>
          <a:xfrm>
            <a:off x="92611" y="801858"/>
            <a:ext cx="11935265" cy="5950634"/>
          </a:xfrm>
        </p:spPr>
        <p:txBody>
          <a:bodyPr/>
          <a:lstStyle/>
          <a:p>
            <a:r>
              <a:rPr lang="en-US" dirty="0"/>
              <a:t>a</a:t>
            </a:r>
          </a:p>
        </p:txBody>
      </p:sp>
      <p:pic>
        <p:nvPicPr>
          <p:cNvPr id="4" name="Picture 3">
            <a:extLst>
              <a:ext uri="{FF2B5EF4-FFF2-40B4-BE49-F238E27FC236}">
                <a16:creationId xmlns:a16="http://schemas.microsoft.com/office/drawing/2014/main" id="{34AA1C0E-EC0C-4BE1-849F-86BD21E6718C}"/>
              </a:ext>
            </a:extLst>
          </p:cNvPr>
          <p:cNvPicPr>
            <a:picLocks noChangeAspect="1"/>
          </p:cNvPicPr>
          <p:nvPr/>
        </p:nvPicPr>
        <p:blipFill>
          <a:blip r:embed="rId2"/>
          <a:stretch>
            <a:fillRect/>
          </a:stretch>
        </p:blipFill>
        <p:spPr>
          <a:xfrm>
            <a:off x="392280" y="524383"/>
            <a:ext cx="10130353" cy="5878315"/>
          </a:xfrm>
          <a:prstGeom prst="rect">
            <a:avLst/>
          </a:prstGeom>
        </p:spPr>
      </p:pic>
    </p:spTree>
    <p:extLst>
      <p:ext uri="{BB962C8B-B14F-4D97-AF65-F5344CB8AC3E}">
        <p14:creationId xmlns:p14="http://schemas.microsoft.com/office/powerpoint/2010/main" val="1103965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7381D-A7A1-4C5F-9BC8-E0CA8EEA93BA}"/>
              </a:ext>
            </a:extLst>
          </p:cNvPr>
          <p:cNvSpPr>
            <a:spLocks noGrp="1"/>
          </p:cNvSpPr>
          <p:nvPr>
            <p:ph type="title"/>
          </p:nvPr>
        </p:nvSpPr>
        <p:spPr>
          <a:xfrm>
            <a:off x="78542" y="69703"/>
            <a:ext cx="11949335" cy="591480"/>
          </a:xfrm>
        </p:spPr>
        <p:txBody>
          <a:bodyPr>
            <a:normAutofit fontScale="90000"/>
          </a:bodyPr>
          <a:lstStyle/>
          <a:p>
            <a:r>
              <a:rPr lang="en-US" dirty="0"/>
              <a:t>One-sided confidence interval</a:t>
            </a:r>
          </a:p>
        </p:txBody>
      </p:sp>
      <p:sp>
        <p:nvSpPr>
          <p:cNvPr id="3" name="Content Placeholder 2">
            <a:extLst>
              <a:ext uri="{FF2B5EF4-FFF2-40B4-BE49-F238E27FC236}">
                <a16:creationId xmlns:a16="http://schemas.microsoft.com/office/drawing/2014/main" id="{45EA34C1-51A5-46A3-805C-A34C7A49F63B}"/>
              </a:ext>
            </a:extLst>
          </p:cNvPr>
          <p:cNvSpPr>
            <a:spLocks noGrp="1"/>
          </p:cNvSpPr>
          <p:nvPr>
            <p:ph idx="1"/>
          </p:nvPr>
        </p:nvSpPr>
        <p:spPr>
          <a:xfrm>
            <a:off x="92611" y="801858"/>
            <a:ext cx="11935265" cy="5950634"/>
          </a:xfrm>
        </p:spPr>
        <p:txBody>
          <a:bodyPr/>
          <a:lstStyle/>
          <a:p>
            <a:r>
              <a:rPr lang="en-US" dirty="0"/>
              <a:t>a</a:t>
            </a:r>
          </a:p>
        </p:txBody>
      </p:sp>
      <p:pic>
        <p:nvPicPr>
          <p:cNvPr id="4" name="Picture 3">
            <a:extLst>
              <a:ext uri="{FF2B5EF4-FFF2-40B4-BE49-F238E27FC236}">
                <a16:creationId xmlns:a16="http://schemas.microsoft.com/office/drawing/2014/main" id="{B289C4EB-9C96-49E4-920C-94EE8B1CAD03}"/>
              </a:ext>
            </a:extLst>
          </p:cNvPr>
          <p:cNvPicPr>
            <a:picLocks noChangeAspect="1"/>
          </p:cNvPicPr>
          <p:nvPr/>
        </p:nvPicPr>
        <p:blipFill>
          <a:blip r:embed="rId2"/>
          <a:stretch>
            <a:fillRect/>
          </a:stretch>
        </p:blipFill>
        <p:spPr>
          <a:xfrm>
            <a:off x="510246" y="739506"/>
            <a:ext cx="9252731" cy="5586258"/>
          </a:xfrm>
          <a:prstGeom prst="rect">
            <a:avLst/>
          </a:prstGeom>
        </p:spPr>
      </p:pic>
    </p:spTree>
    <p:extLst>
      <p:ext uri="{BB962C8B-B14F-4D97-AF65-F5344CB8AC3E}">
        <p14:creationId xmlns:p14="http://schemas.microsoft.com/office/powerpoint/2010/main" val="39635249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7381D-A7A1-4C5F-9BC8-E0CA8EEA93BA}"/>
              </a:ext>
            </a:extLst>
          </p:cNvPr>
          <p:cNvSpPr>
            <a:spLocks noGrp="1"/>
          </p:cNvSpPr>
          <p:nvPr>
            <p:ph type="title"/>
          </p:nvPr>
        </p:nvSpPr>
        <p:spPr>
          <a:xfrm>
            <a:off x="78542" y="69703"/>
            <a:ext cx="11949335" cy="591480"/>
          </a:xfrm>
        </p:spPr>
        <p:txBody>
          <a:bodyPr>
            <a:normAutofit fontScale="90000"/>
          </a:bodyPr>
          <a:lstStyle/>
          <a:p>
            <a:r>
              <a:rPr lang="en-US" dirty="0"/>
              <a:t>a</a:t>
            </a:r>
          </a:p>
        </p:txBody>
      </p:sp>
      <p:sp>
        <p:nvSpPr>
          <p:cNvPr id="3" name="Content Placeholder 2">
            <a:extLst>
              <a:ext uri="{FF2B5EF4-FFF2-40B4-BE49-F238E27FC236}">
                <a16:creationId xmlns:a16="http://schemas.microsoft.com/office/drawing/2014/main" id="{45EA34C1-51A5-46A3-805C-A34C7A49F63B}"/>
              </a:ext>
            </a:extLst>
          </p:cNvPr>
          <p:cNvSpPr>
            <a:spLocks noGrp="1"/>
          </p:cNvSpPr>
          <p:nvPr>
            <p:ph idx="1"/>
          </p:nvPr>
        </p:nvSpPr>
        <p:spPr>
          <a:xfrm>
            <a:off x="92611" y="801858"/>
            <a:ext cx="11935265" cy="5950634"/>
          </a:xfrm>
        </p:spPr>
        <p:txBody>
          <a:bodyPr/>
          <a:lstStyle/>
          <a:p>
            <a:r>
              <a:rPr lang="en-US" dirty="0"/>
              <a:t>a</a:t>
            </a:r>
          </a:p>
        </p:txBody>
      </p:sp>
      <p:pic>
        <p:nvPicPr>
          <p:cNvPr id="4" name="Picture 3">
            <a:extLst>
              <a:ext uri="{FF2B5EF4-FFF2-40B4-BE49-F238E27FC236}">
                <a16:creationId xmlns:a16="http://schemas.microsoft.com/office/drawing/2014/main" id="{ED3BA899-EB07-4A2C-819E-944B932CAEFD}"/>
              </a:ext>
            </a:extLst>
          </p:cNvPr>
          <p:cNvPicPr>
            <a:picLocks noChangeAspect="1"/>
          </p:cNvPicPr>
          <p:nvPr/>
        </p:nvPicPr>
        <p:blipFill>
          <a:blip r:embed="rId2"/>
          <a:stretch>
            <a:fillRect/>
          </a:stretch>
        </p:blipFill>
        <p:spPr>
          <a:xfrm>
            <a:off x="1024890" y="42203"/>
            <a:ext cx="9019442" cy="6689917"/>
          </a:xfrm>
          <a:prstGeom prst="rect">
            <a:avLst/>
          </a:prstGeom>
        </p:spPr>
      </p:pic>
    </p:spTree>
    <p:extLst>
      <p:ext uri="{BB962C8B-B14F-4D97-AF65-F5344CB8AC3E}">
        <p14:creationId xmlns:p14="http://schemas.microsoft.com/office/powerpoint/2010/main" val="1940757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7381D-A7A1-4C5F-9BC8-E0CA8EEA93BA}"/>
              </a:ext>
            </a:extLst>
          </p:cNvPr>
          <p:cNvSpPr>
            <a:spLocks noGrp="1"/>
          </p:cNvSpPr>
          <p:nvPr>
            <p:ph type="title"/>
          </p:nvPr>
        </p:nvSpPr>
        <p:spPr>
          <a:xfrm>
            <a:off x="78542" y="69703"/>
            <a:ext cx="11949335" cy="591480"/>
          </a:xfrm>
        </p:spPr>
        <p:txBody>
          <a:bodyPr>
            <a:normAutofit fontScale="90000"/>
          </a:bodyPr>
          <a:lstStyle/>
          <a:p>
            <a:r>
              <a:rPr lang="en-GB" dirty="0"/>
              <a:t>A</a:t>
            </a:r>
            <a:r>
              <a:rPr lang="en-US" dirty="0" err="1"/>
              <a:t>ssumptions</a:t>
            </a:r>
            <a:r>
              <a:rPr lang="en-US" dirty="0"/>
              <a:t> of WLL, CLT and delta method</a:t>
            </a:r>
          </a:p>
        </p:txBody>
      </p:sp>
      <p:sp>
        <p:nvSpPr>
          <p:cNvPr id="3" name="Content Placeholder 2">
            <a:extLst>
              <a:ext uri="{FF2B5EF4-FFF2-40B4-BE49-F238E27FC236}">
                <a16:creationId xmlns:a16="http://schemas.microsoft.com/office/drawing/2014/main" id="{45EA34C1-51A5-46A3-805C-A34C7A49F63B}"/>
              </a:ext>
            </a:extLst>
          </p:cNvPr>
          <p:cNvSpPr>
            <a:spLocks noGrp="1"/>
          </p:cNvSpPr>
          <p:nvPr>
            <p:ph idx="1"/>
          </p:nvPr>
        </p:nvSpPr>
        <p:spPr>
          <a:xfrm>
            <a:off x="92611" y="801858"/>
            <a:ext cx="11935265" cy="5950634"/>
          </a:xfrm>
        </p:spPr>
        <p:txBody>
          <a:bodyPr>
            <a:normAutofit/>
          </a:bodyPr>
          <a:lstStyle/>
          <a:p>
            <a:r>
              <a:rPr lang="en-GB" sz="2600" b="1" dirty="0"/>
              <a:t>A</a:t>
            </a:r>
            <a:r>
              <a:rPr lang="en-US" sz="2600" b="1" dirty="0" err="1"/>
              <a:t>symptotic</a:t>
            </a:r>
            <a:r>
              <a:rPr lang="en-US" sz="2600" b="1" dirty="0"/>
              <a:t> variance </a:t>
            </a:r>
            <a:r>
              <a:rPr lang="en-US" sz="2600" dirty="0"/>
              <a:t>of an estimator        for a parameter     is defined as            If:</a:t>
            </a:r>
          </a:p>
          <a:p>
            <a:r>
              <a:rPr lang="en-US" sz="2600" dirty="0"/>
              <a:t>The arguments that we use to establish normality are often</a:t>
            </a:r>
          </a:p>
          <a:p>
            <a:pPr marL="0" indent="0">
              <a:buNone/>
            </a:pPr>
            <a:r>
              <a:rPr lang="en-US" sz="2600" dirty="0"/>
              <a:t>Same in our setups, LLN, CLT and the Delta Method</a:t>
            </a:r>
          </a:p>
          <a:p>
            <a:r>
              <a:rPr lang="en-US" sz="2600" b="1" dirty="0"/>
              <a:t>WLL</a:t>
            </a:r>
            <a:r>
              <a:rPr lang="en-US" sz="2600" dirty="0"/>
              <a:t> if X1,X2.. are </a:t>
            </a:r>
            <a:r>
              <a:rPr lang="en-US" sz="2600" dirty="0" err="1"/>
              <a:t>i.i.d</a:t>
            </a:r>
            <a:r>
              <a:rPr lang="en-US" sz="2600" dirty="0"/>
              <a:t>. with </a:t>
            </a:r>
            <a:r>
              <a:rPr lang="en-US" sz="2600" b="1" dirty="0"/>
              <a:t>finite mean</a:t>
            </a:r>
            <a:r>
              <a:rPr lang="en-US" sz="2600" dirty="0"/>
              <a:t>, then sample mean -&gt; expected value</a:t>
            </a:r>
          </a:p>
          <a:p>
            <a:r>
              <a:rPr lang="en-US" sz="2600" dirty="0"/>
              <a:t>Whereas, </a:t>
            </a:r>
            <a:r>
              <a:rPr lang="en-US" sz="2600" b="1" dirty="0"/>
              <a:t>CLT</a:t>
            </a:r>
            <a:r>
              <a:rPr lang="en-US" sz="2600" dirty="0"/>
              <a:t> states that</a:t>
            </a:r>
          </a:p>
          <a:p>
            <a:r>
              <a:rPr lang="en-US" sz="2600" dirty="0"/>
              <a:t>Assumptions of CLT are:  mean and variance are </a:t>
            </a:r>
            <a:r>
              <a:rPr lang="en-US" sz="2600" b="1" dirty="0"/>
              <a:t>finite</a:t>
            </a:r>
            <a:r>
              <a:rPr lang="en-US" sz="2600" dirty="0"/>
              <a:t> and </a:t>
            </a:r>
            <a:r>
              <a:rPr lang="en-US" sz="2600" dirty="0" err="1"/>
              <a:t>r.v.</a:t>
            </a:r>
            <a:r>
              <a:rPr lang="en-US" sz="2600" dirty="0"/>
              <a:t> are </a:t>
            </a:r>
            <a:r>
              <a:rPr lang="en-US" sz="2600" dirty="0" err="1"/>
              <a:t>i.i.d</a:t>
            </a:r>
            <a:endParaRPr lang="en-US" sz="2600" dirty="0"/>
          </a:p>
          <a:p>
            <a:r>
              <a:rPr lang="en-US" sz="2600" b="1" dirty="0"/>
              <a:t>Delta Method </a:t>
            </a:r>
            <a:r>
              <a:rPr lang="en-US" sz="2600" dirty="0"/>
              <a:t>gives us a way </a:t>
            </a:r>
            <a:r>
              <a:rPr lang="en-US" sz="2600" b="1" dirty="0"/>
              <a:t>to control </a:t>
            </a:r>
            <a:r>
              <a:rPr lang="en-US" sz="2600" dirty="0"/>
              <a:t>the </a:t>
            </a:r>
            <a:r>
              <a:rPr lang="en-US" sz="2600" b="1" dirty="0"/>
              <a:t>asymptotic variance </a:t>
            </a:r>
            <a:r>
              <a:rPr lang="en-US" sz="2600" dirty="0"/>
              <a:t>of a transformation of a random variable or apply function to estimator so that it converges to the value we want it to converge </a:t>
            </a:r>
          </a:p>
          <a:p>
            <a:r>
              <a:rPr lang="en-US" sz="2600" b="1" dirty="0"/>
              <a:t>Assumptions</a:t>
            </a:r>
            <a:r>
              <a:rPr lang="en-US" sz="2600" dirty="0"/>
              <a:t> of Delta method: </a:t>
            </a:r>
            <a:r>
              <a:rPr lang="en-US" sz="2600" b="1" dirty="0"/>
              <a:t>function g </a:t>
            </a:r>
            <a:r>
              <a:rPr lang="en-US" sz="2600" dirty="0"/>
              <a:t>is continuously</a:t>
            </a:r>
          </a:p>
          <a:p>
            <a:pPr marL="0" indent="0">
              <a:buNone/>
            </a:pPr>
            <a:r>
              <a:rPr lang="en-US" sz="2600" dirty="0"/>
              <a:t>Differentiable near point theta; variance W&gt;0 and                          </a:t>
            </a:r>
            <a:r>
              <a:rPr lang="en-US" sz="2600" dirty="0" err="1"/>
              <a:t>and</a:t>
            </a:r>
            <a:r>
              <a:rPr lang="en-US" sz="2600" dirty="0"/>
              <a:t> this formula comes from Taylor series</a:t>
            </a:r>
          </a:p>
          <a:p>
            <a:endParaRPr lang="en-US" sz="2600" dirty="0"/>
          </a:p>
        </p:txBody>
      </p:sp>
      <p:pic>
        <p:nvPicPr>
          <p:cNvPr id="4" name="Picture 3">
            <a:extLst>
              <a:ext uri="{FF2B5EF4-FFF2-40B4-BE49-F238E27FC236}">
                <a16:creationId xmlns:a16="http://schemas.microsoft.com/office/drawing/2014/main" id="{F62C3AAB-EA29-4695-8DD1-89304D88BADD}"/>
              </a:ext>
            </a:extLst>
          </p:cNvPr>
          <p:cNvPicPr>
            <a:picLocks noChangeAspect="1"/>
          </p:cNvPicPr>
          <p:nvPr/>
        </p:nvPicPr>
        <p:blipFill>
          <a:blip r:embed="rId2"/>
          <a:stretch>
            <a:fillRect/>
          </a:stretch>
        </p:blipFill>
        <p:spPr>
          <a:xfrm>
            <a:off x="5415914" y="712469"/>
            <a:ext cx="344805" cy="536363"/>
          </a:xfrm>
          <a:prstGeom prst="rect">
            <a:avLst/>
          </a:prstGeom>
          <a:ln>
            <a:solidFill>
              <a:schemeClr val="tx1"/>
            </a:solidFill>
          </a:ln>
        </p:spPr>
      </p:pic>
      <p:pic>
        <p:nvPicPr>
          <p:cNvPr id="5" name="Picture 4">
            <a:extLst>
              <a:ext uri="{FF2B5EF4-FFF2-40B4-BE49-F238E27FC236}">
                <a16:creationId xmlns:a16="http://schemas.microsoft.com/office/drawing/2014/main" id="{0AD29C6D-2E1A-4A77-8376-3B3740A38A07}"/>
              </a:ext>
            </a:extLst>
          </p:cNvPr>
          <p:cNvPicPr>
            <a:picLocks noChangeAspect="1"/>
          </p:cNvPicPr>
          <p:nvPr/>
        </p:nvPicPr>
        <p:blipFill>
          <a:blip r:embed="rId3"/>
          <a:stretch>
            <a:fillRect/>
          </a:stretch>
        </p:blipFill>
        <p:spPr>
          <a:xfrm>
            <a:off x="8021954" y="754380"/>
            <a:ext cx="390525" cy="520700"/>
          </a:xfrm>
          <a:prstGeom prst="rect">
            <a:avLst/>
          </a:prstGeom>
        </p:spPr>
      </p:pic>
      <p:pic>
        <p:nvPicPr>
          <p:cNvPr id="6" name="Picture 5">
            <a:extLst>
              <a:ext uri="{FF2B5EF4-FFF2-40B4-BE49-F238E27FC236}">
                <a16:creationId xmlns:a16="http://schemas.microsoft.com/office/drawing/2014/main" id="{7301818B-7B81-4F40-AC37-46A30D905512}"/>
              </a:ext>
            </a:extLst>
          </p:cNvPr>
          <p:cNvPicPr>
            <a:picLocks noChangeAspect="1"/>
          </p:cNvPicPr>
          <p:nvPr/>
        </p:nvPicPr>
        <p:blipFill>
          <a:blip r:embed="rId4"/>
          <a:stretch>
            <a:fillRect/>
          </a:stretch>
        </p:blipFill>
        <p:spPr>
          <a:xfrm>
            <a:off x="10175556" y="781050"/>
            <a:ext cx="663893" cy="453390"/>
          </a:xfrm>
          <a:prstGeom prst="rect">
            <a:avLst/>
          </a:prstGeom>
        </p:spPr>
      </p:pic>
      <p:pic>
        <p:nvPicPr>
          <p:cNvPr id="7" name="Picture 6">
            <a:extLst>
              <a:ext uri="{FF2B5EF4-FFF2-40B4-BE49-F238E27FC236}">
                <a16:creationId xmlns:a16="http://schemas.microsoft.com/office/drawing/2014/main" id="{379D3327-5C0D-4E12-A4FF-399B634E34FC}"/>
              </a:ext>
            </a:extLst>
          </p:cNvPr>
          <p:cNvPicPr>
            <a:picLocks noChangeAspect="1"/>
          </p:cNvPicPr>
          <p:nvPr/>
        </p:nvPicPr>
        <p:blipFill>
          <a:blip r:embed="rId5"/>
          <a:stretch>
            <a:fillRect/>
          </a:stretch>
        </p:blipFill>
        <p:spPr>
          <a:xfrm>
            <a:off x="8572276" y="1288732"/>
            <a:ext cx="3451190" cy="745808"/>
          </a:xfrm>
          <a:prstGeom prst="rect">
            <a:avLst/>
          </a:prstGeom>
          <a:ln>
            <a:solidFill>
              <a:schemeClr val="tx1"/>
            </a:solidFill>
          </a:ln>
        </p:spPr>
      </p:pic>
      <p:pic>
        <p:nvPicPr>
          <p:cNvPr id="8" name="Picture 7">
            <a:extLst>
              <a:ext uri="{FF2B5EF4-FFF2-40B4-BE49-F238E27FC236}">
                <a16:creationId xmlns:a16="http://schemas.microsoft.com/office/drawing/2014/main" id="{412375FC-8BC8-45B8-A335-8A28DE2BB719}"/>
              </a:ext>
            </a:extLst>
          </p:cNvPr>
          <p:cNvPicPr>
            <a:picLocks noChangeAspect="1"/>
          </p:cNvPicPr>
          <p:nvPr/>
        </p:nvPicPr>
        <p:blipFill>
          <a:blip r:embed="rId6"/>
          <a:stretch>
            <a:fillRect/>
          </a:stretch>
        </p:blipFill>
        <p:spPr>
          <a:xfrm>
            <a:off x="8266747" y="2654618"/>
            <a:ext cx="1585913" cy="723176"/>
          </a:xfrm>
          <a:prstGeom prst="rect">
            <a:avLst/>
          </a:prstGeom>
          <a:ln>
            <a:solidFill>
              <a:schemeClr val="tx1"/>
            </a:solidFill>
          </a:ln>
        </p:spPr>
      </p:pic>
      <p:pic>
        <p:nvPicPr>
          <p:cNvPr id="9" name="Picture 8">
            <a:extLst>
              <a:ext uri="{FF2B5EF4-FFF2-40B4-BE49-F238E27FC236}">
                <a16:creationId xmlns:a16="http://schemas.microsoft.com/office/drawing/2014/main" id="{AB572D43-850E-4F38-A0CF-951A8777EC4E}"/>
              </a:ext>
            </a:extLst>
          </p:cNvPr>
          <p:cNvPicPr>
            <a:picLocks noChangeAspect="1"/>
          </p:cNvPicPr>
          <p:nvPr/>
        </p:nvPicPr>
        <p:blipFill>
          <a:blip r:embed="rId7"/>
          <a:stretch>
            <a:fillRect/>
          </a:stretch>
        </p:blipFill>
        <p:spPr>
          <a:xfrm>
            <a:off x="10181273" y="2644140"/>
            <a:ext cx="1793748" cy="670560"/>
          </a:xfrm>
          <a:prstGeom prst="rect">
            <a:avLst/>
          </a:prstGeom>
          <a:ln>
            <a:solidFill>
              <a:schemeClr val="tx1"/>
            </a:solidFill>
          </a:ln>
        </p:spPr>
      </p:pic>
      <p:pic>
        <p:nvPicPr>
          <p:cNvPr id="10" name="Picture 9">
            <a:extLst>
              <a:ext uri="{FF2B5EF4-FFF2-40B4-BE49-F238E27FC236}">
                <a16:creationId xmlns:a16="http://schemas.microsoft.com/office/drawing/2014/main" id="{92A497D6-E84A-4F3E-B1EF-48FBE4FDFFC3}"/>
              </a:ext>
            </a:extLst>
          </p:cNvPr>
          <p:cNvPicPr>
            <a:picLocks noChangeAspect="1"/>
          </p:cNvPicPr>
          <p:nvPr/>
        </p:nvPicPr>
        <p:blipFill>
          <a:blip r:embed="rId8"/>
          <a:stretch>
            <a:fillRect/>
          </a:stretch>
        </p:blipFill>
        <p:spPr>
          <a:xfrm>
            <a:off x="4142422" y="2684145"/>
            <a:ext cx="3263063" cy="607696"/>
          </a:xfrm>
          <a:prstGeom prst="rect">
            <a:avLst/>
          </a:prstGeom>
          <a:ln>
            <a:solidFill>
              <a:schemeClr val="tx1"/>
            </a:solidFill>
          </a:ln>
        </p:spPr>
      </p:pic>
      <p:pic>
        <p:nvPicPr>
          <p:cNvPr id="11" name="Picture 10">
            <a:extLst>
              <a:ext uri="{FF2B5EF4-FFF2-40B4-BE49-F238E27FC236}">
                <a16:creationId xmlns:a16="http://schemas.microsoft.com/office/drawing/2014/main" id="{188E37CE-29D6-4DC2-A9DA-07C6834E5E71}"/>
              </a:ext>
            </a:extLst>
          </p:cNvPr>
          <p:cNvPicPr>
            <a:picLocks noChangeAspect="1"/>
          </p:cNvPicPr>
          <p:nvPr/>
        </p:nvPicPr>
        <p:blipFill>
          <a:blip r:embed="rId9"/>
          <a:stretch>
            <a:fillRect/>
          </a:stretch>
        </p:blipFill>
        <p:spPr>
          <a:xfrm>
            <a:off x="8412480" y="4471034"/>
            <a:ext cx="3627120" cy="659476"/>
          </a:xfrm>
          <a:prstGeom prst="rect">
            <a:avLst/>
          </a:prstGeom>
          <a:ln>
            <a:solidFill>
              <a:schemeClr val="tx1"/>
            </a:solidFill>
          </a:ln>
        </p:spPr>
      </p:pic>
      <p:pic>
        <p:nvPicPr>
          <p:cNvPr id="12" name="Picture 11">
            <a:extLst>
              <a:ext uri="{FF2B5EF4-FFF2-40B4-BE49-F238E27FC236}">
                <a16:creationId xmlns:a16="http://schemas.microsoft.com/office/drawing/2014/main" id="{362A04C8-9964-446F-A456-89BC88CB1384}"/>
              </a:ext>
            </a:extLst>
          </p:cNvPr>
          <p:cNvPicPr>
            <a:picLocks noChangeAspect="1"/>
          </p:cNvPicPr>
          <p:nvPr/>
        </p:nvPicPr>
        <p:blipFill>
          <a:blip r:embed="rId10"/>
          <a:stretch>
            <a:fillRect/>
          </a:stretch>
        </p:blipFill>
        <p:spPr>
          <a:xfrm>
            <a:off x="7081837" y="5348287"/>
            <a:ext cx="1576061" cy="435293"/>
          </a:xfrm>
          <a:prstGeom prst="rect">
            <a:avLst/>
          </a:prstGeom>
          <a:ln>
            <a:solidFill>
              <a:schemeClr val="tx1"/>
            </a:solidFill>
          </a:ln>
        </p:spPr>
      </p:pic>
    </p:spTree>
    <p:extLst>
      <p:ext uri="{BB962C8B-B14F-4D97-AF65-F5344CB8AC3E}">
        <p14:creationId xmlns:p14="http://schemas.microsoft.com/office/powerpoint/2010/main" val="3830354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7381D-A7A1-4C5F-9BC8-E0CA8EEA93BA}"/>
              </a:ext>
            </a:extLst>
          </p:cNvPr>
          <p:cNvSpPr>
            <a:spLocks noGrp="1"/>
          </p:cNvSpPr>
          <p:nvPr>
            <p:ph type="title"/>
          </p:nvPr>
        </p:nvSpPr>
        <p:spPr>
          <a:xfrm>
            <a:off x="78542" y="69703"/>
            <a:ext cx="11949335" cy="591480"/>
          </a:xfrm>
        </p:spPr>
        <p:txBody>
          <a:bodyPr>
            <a:normAutofit fontScale="90000"/>
          </a:bodyPr>
          <a:lstStyle/>
          <a:p>
            <a:r>
              <a:rPr lang="en-US" dirty="0"/>
              <a:t>a</a:t>
            </a:r>
          </a:p>
        </p:txBody>
      </p:sp>
      <p:sp>
        <p:nvSpPr>
          <p:cNvPr id="3" name="Content Placeholder 2">
            <a:extLst>
              <a:ext uri="{FF2B5EF4-FFF2-40B4-BE49-F238E27FC236}">
                <a16:creationId xmlns:a16="http://schemas.microsoft.com/office/drawing/2014/main" id="{45EA34C1-51A5-46A3-805C-A34C7A49F63B}"/>
              </a:ext>
            </a:extLst>
          </p:cNvPr>
          <p:cNvSpPr>
            <a:spLocks noGrp="1"/>
          </p:cNvSpPr>
          <p:nvPr>
            <p:ph idx="1"/>
          </p:nvPr>
        </p:nvSpPr>
        <p:spPr>
          <a:xfrm>
            <a:off x="92611" y="801858"/>
            <a:ext cx="11935265" cy="5950634"/>
          </a:xfrm>
        </p:spPr>
        <p:txBody>
          <a:bodyPr/>
          <a:lstStyle/>
          <a:p>
            <a:r>
              <a:rPr lang="en-US" dirty="0"/>
              <a:t>a</a:t>
            </a:r>
          </a:p>
        </p:txBody>
      </p:sp>
      <p:pic>
        <p:nvPicPr>
          <p:cNvPr id="4" name="Picture 3">
            <a:extLst>
              <a:ext uri="{FF2B5EF4-FFF2-40B4-BE49-F238E27FC236}">
                <a16:creationId xmlns:a16="http://schemas.microsoft.com/office/drawing/2014/main" id="{FA1DA2EB-8071-4BAF-95C2-3ABDAA6D6EE2}"/>
              </a:ext>
            </a:extLst>
          </p:cNvPr>
          <p:cNvPicPr>
            <a:picLocks noChangeAspect="1"/>
          </p:cNvPicPr>
          <p:nvPr/>
        </p:nvPicPr>
        <p:blipFill>
          <a:blip r:embed="rId2"/>
          <a:stretch>
            <a:fillRect/>
          </a:stretch>
        </p:blipFill>
        <p:spPr>
          <a:xfrm>
            <a:off x="1551841" y="51143"/>
            <a:ext cx="10615888" cy="2199688"/>
          </a:xfrm>
          <a:prstGeom prst="rect">
            <a:avLst/>
          </a:prstGeom>
          <a:ln>
            <a:solidFill>
              <a:schemeClr val="tx1"/>
            </a:solidFill>
          </a:ln>
        </p:spPr>
      </p:pic>
    </p:spTree>
    <p:extLst>
      <p:ext uri="{BB962C8B-B14F-4D97-AF65-F5344CB8AC3E}">
        <p14:creationId xmlns:p14="http://schemas.microsoft.com/office/powerpoint/2010/main" val="14883753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7381D-A7A1-4C5F-9BC8-E0CA8EEA93BA}"/>
              </a:ext>
            </a:extLst>
          </p:cNvPr>
          <p:cNvSpPr>
            <a:spLocks noGrp="1"/>
          </p:cNvSpPr>
          <p:nvPr>
            <p:ph type="title"/>
          </p:nvPr>
        </p:nvSpPr>
        <p:spPr>
          <a:xfrm>
            <a:off x="78542" y="69703"/>
            <a:ext cx="11949335" cy="591480"/>
          </a:xfrm>
        </p:spPr>
        <p:txBody>
          <a:bodyPr>
            <a:normAutofit fontScale="90000"/>
          </a:bodyPr>
          <a:lstStyle/>
          <a:p>
            <a:r>
              <a:rPr lang="en-US" dirty="0"/>
              <a:t>Hypothesis testing</a:t>
            </a:r>
          </a:p>
        </p:txBody>
      </p:sp>
      <p:sp>
        <p:nvSpPr>
          <p:cNvPr id="3" name="Content Placeholder 2">
            <a:extLst>
              <a:ext uri="{FF2B5EF4-FFF2-40B4-BE49-F238E27FC236}">
                <a16:creationId xmlns:a16="http://schemas.microsoft.com/office/drawing/2014/main" id="{45EA34C1-51A5-46A3-805C-A34C7A49F63B}"/>
              </a:ext>
            </a:extLst>
          </p:cNvPr>
          <p:cNvSpPr>
            <a:spLocks noGrp="1"/>
          </p:cNvSpPr>
          <p:nvPr>
            <p:ph idx="1"/>
          </p:nvPr>
        </p:nvSpPr>
        <p:spPr>
          <a:xfrm>
            <a:off x="92611" y="801858"/>
            <a:ext cx="11935265" cy="5950634"/>
          </a:xfrm>
        </p:spPr>
        <p:txBody>
          <a:bodyPr/>
          <a:lstStyle/>
          <a:p>
            <a:pPr marL="0" indent="0">
              <a:buNone/>
            </a:pPr>
            <a:r>
              <a:rPr lang="en-US" dirty="0"/>
              <a:t>Learning objectives:</a:t>
            </a:r>
          </a:p>
          <a:p>
            <a:r>
              <a:rPr lang="en-GB" b="1" dirty="0"/>
              <a:t>Reformulate</a:t>
            </a:r>
            <a:r>
              <a:rPr lang="en-GB" dirty="0"/>
              <a:t> experimental questions in terms of a </a:t>
            </a:r>
            <a:r>
              <a:rPr lang="en-GB" b="1" dirty="0"/>
              <a:t>hypothesis test</a:t>
            </a:r>
            <a:r>
              <a:rPr lang="en-GB" dirty="0"/>
              <a:t> by specifying an appropriate </a:t>
            </a:r>
            <a:r>
              <a:rPr lang="en-GB" b="1" dirty="0"/>
              <a:t>null hypothesis</a:t>
            </a:r>
            <a:r>
              <a:rPr lang="en-GB" dirty="0"/>
              <a:t> and an </a:t>
            </a:r>
            <a:r>
              <a:rPr lang="en-GB" b="1" dirty="0"/>
              <a:t>alternative hypothesis</a:t>
            </a:r>
            <a:r>
              <a:rPr lang="en-GB" dirty="0"/>
              <a:t> .</a:t>
            </a:r>
          </a:p>
          <a:p>
            <a:r>
              <a:rPr lang="en-GB" b="1" dirty="0"/>
              <a:t>Design</a:t>
            </a:r>
            <a:r>
              <a:rPr lang="en-GB" dirty="0"/>
              <a:t> statistical </a:t>
            </a:r>
            <a:r>
              <a:rPr lang="en-GB" b="1" dirty="0"/>
              <a:t>tests</a:t>
            </a:r>
            <a:r>
              <a:rPr lang="en-GB" dirty="0"/>
              <a:t> to decide between a </a:t>
            </a:r>
            <a:r>
              <a:rPr lang="en-GB" b="1" dirty="0"/>
              <a:t>null and alternative hypothesis</a:t>
            </a:r>
            <a:r>
              <a:rPr lang="en-GB" dirty="0"/>
              <a:t>.</a:t>
            </a:r>
          </a:p>
          <a:p>
            <a:r>
              <a:rPr lang="en-GB" dirty="0"/>
              <a:t>Identify a hypothesis test as a </a:t>
            </a:r>
            <a:r>
              <a:rPr lang="en-GB" b="1" dirty="0"/>
              <a:t>one-sample</a:t>
            </a:r>
            <a:r>
              <a:rPr lang="en-GB" dirty="0"/>
              <a:t> or </a:t>
            </a:r>
            <a:r>
              <a:rPr lang="en-GB" b="1" dirty="0"/>
              <a:t>two-sample test</a:t>
            </a:r>
            <a:r>
              <a:rPr lang="en-GB" dirty="0"/>
              <a:t> .</a:t>
            </a:r>
          </a:p>
          <a:p>
            <a:r>
              <a:rPr lang="en-GB" dirty="0"/>
              <a:t>Compute the </a:t>
            </a:r>
            <a:r>
              <a:rPr lang="en-GB" b="1" dirty="0"/>
              <a:t>type 1 error</a:t>
            </a:r>
            <a:r>
              <a:rPr lang="en-GB" dirty="0"/>
              <a:t> and </a:t>
            </a:r>
            <a:r>
              <a:rPr lang="en-GB" b="1" dirty="0"/>
              <a:t>type 2 error</a:t>
            </a:r>
            <a:r>
              <a:rPr lang="en-GB" dirty="0"/>
              <a:t> associated to a statistical test.</a:t>
            </a:r>
          </a:p>
          <a:p>
            <a:r>
              <a:rPr lang="en-GB" dirty="0"/>
              <a:t>Describe the difference between </a:t>
            </a:r>
            <a:r>
              <a:rPr lang="en-GB" b="1" dirty="0"/>
              <a:t>parametric hypothesis testing</a:t>
            </a:r>
            <a:r>
              <a:rPr lang="en-GB" dirty="0"/>
              <a:t> and </a:t>
            </a:r>
            <a:r>
              <a:rPr lang="en-GB" b="1" dirty="0"/>
              <a:t>parameter estimation</a:t>
            </a:r>
            <a:r>
              <a:rPr lang="en-GB" dirty="0"/>
              <a:t> .</a:t>
            </a:r>
          </a:p>
          <a:p>
            <a:pPr marL="0" indent="0">
              <a:buNone/>
            </a:pPr>
            <a:endParaRPr lang="en-US" dirty="0"/>
          </a:p>
        </p:txBody>
      </p:sp>
    </p:spTree>
    <p:extLst>
      <p:ext uri="{BB962C8B-B14F-4D97-AF65-F5344CB8AC3E}">
        <p14:creationId xmlns:p14="http://schemas.microsoft.com/office/powerpoint/2010/main" val="23681951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7381D-A7A1-4C5F-9BC8-E0CA8EEA93BA}"/>
              </a:ext>
            </a:extLst>
          </p:cNvPr>
          <p:cNvSpPr>
            <a:spLocks noGrp="1"/>
          </p:cNvSpPr>
          <p:nvPr>
            <p:ph type="title"/>
          </p:nvPr>
        </p:nvSpPr>
        <p:spPr>
          <a:xfrm>
            <a:off x="78542" y="69703"/>
            <a:ext cx="11949335" cy="591480"/>
          </a:xfrm>
        </p:spPr>
        <p:txBody>
          <a:bodyPr>
            <a:normAutofit fontScale="90000"/>
          </a:bodyPr>
          <a:lstStyle/>
          <a:p>
            <a:r>
              <a:rPr lang="en-US" dirty="0"/>
              <a:t>Introduction to hypothesis testing</a:t>
            </a:r>
          </a:p>
        </p:txBody>
      </p:sp>
      <p:sp>
        <p:nvSpPr>
          <p:cNvPr id="3" name="Content Placeholder 2">
            <a:extLst>
              <a:ext uri="{FF2B5EF4-FFF2-40B4-BE49-F238E27FC236}">
                <a16:creationId xmlns:a16="http://schemas.microsoft.com/office/drawing/2014/main" id="{45EA34C1-51A5-46A3-805C-A34C7A49F63B}"/>
              </a:ext>
            </a:extLst>
          </p:cNvPr>
          <p:cNvSpPr>
            <a:spLocks noGrp="1"/>
          </p:cNvSpPr>
          <p:nvPr>
            <p:ph idx="1"/>
          </p:nvPr>
        </p:nvSpPr>
        <p:spPr>
          <a:xfrm>
            <a:off x="92611" y="801858"/>
            <a:ext cx="11935265" cy="5950634"/>
          </a:xfrm>
        </p:spPr>
        <p:txBody>
          <a:bodyPr/>
          <a:lstStyle/>
          <a:p>
            <a:r>
              <a:rPr lang="en-US" dirty="0"/>
              <a:t>By using </a:t>
            </a:r>
            <a:r>
              <a:rPr lang="en-US" b="1" dirty="0"/>
              <a:t>hypothesis testing </a:t>
            </a:r>
            <a:r>
              <a:rPr lang="en-US" dirty="0"/>
              <a:t>we seek to answer </a:t>
            </a:r>
            <a:r>
              <a:rPr lang="en-US" b="1" dirty="0"/>
              <a:t>various questions </a:t>
            </a:r>
            <a:r>
              <a:rPr lang="en-US" dirty="0"/>
              <a:t>(e.g. is some parameter&gt;some value?)</a:t>
            </a:r>
          </a:p>
          <a:p>
            <a:r>
              <a:rPr lang="en-US" dirty="0"/>
              <a:t>In hypothesis testing setting we have </a:t>
            </a:r>
            <a:r>
              <a:rPr lang="en-US" b="1" dirty="0"/>
              <a:t>2 competing hypotheses </a:t>
            </a:r>
            <a:r>
              <a:rPr lang="en-US" dirty="0"/>
              <a:t>and we ask question </a:t>
            </a:r>
            <a:r>
              <a:rPr lang="en-US" b="1" dirty="0"/>
              <a:t>which of them </a:t>
            </a:r>
            <a:r>
              <a:rPr lang="en-US" dirty="0"/>
              <a:t>is the suitable one</a:t>
            </a:r>
          </a:p>
          <a:p>
            <a:r>
              <a:rPr lang="en-US" dirty="0"/>
              <a:t>We answer this question by </a:t>
            </a:r>
            <a:r>
              <a:rPr lang="en-US" b="1" dirty="0"/>
              <a:t>collecting data</a:t>
            </a:r>
            <a:r>
              <a:rPr lang="en-US" dirty="0"/>
              <a:t>, </a:t>
            </a:r>
            <a:r>
              <a:rPr lang="en-US" b="1" dirty="0"/>
              <a:t>selecting model </a:t>
            </a:r>
            <a:r>
              <a:rPr lang="en-US" dirty="0"/>
              <a:t>and taking some </a:t>
            </a:r>
            <a:r>
              <a:rPr lang="en-US" b="1" dirty="0"/>
              <a:t>assumptions</a:t>
            </a:r>
          </a:p>
          <a:p>
            <a:r>
              <a:rPr lang="en-US" dirty="0"/>
              <a:t>So, in hypothesis testing problem, we formulate </a:t>
            </a:r>
            <a:r>
              <a:rPr lang="en-US" b="1" dirty="0"/>
              <a:t>2 hypotheses</a:t>
            </a:r>
            <a:r>
              <a:rPr lang="en-US" dirty="0"/>
              <a:t>, and after </a:t>
            </a:r>
            <a:r>
              <a:rPr lang="en-US" b="1" dirty="0"/>
              <a:t>applying some methods </a:t>
            </a:r>
            <a:r>
              <a:rPr lang="en-US" dirty="0"/>
              <a:t>we try to select the </a:t>
            </a:r>
            <a:r>
              <a:rPr lang="en-US" b="1" dirty="0"/>
              <a:t>accurate hypothesis </a:t>
            </a:r>
            <a:r>
              <a:rPr lang="en-US" dirty="0"/>
              <a:t>and </a:t>
            </a:r>
            <a:r>
              <a:rPr lang="en-US" b="1" dirty="0"/>
              <a:t>extrapolate</a:t>
            </a:r>
            <a:r>
              <a:rPr lang="en-US" dirty="0"/>
              <a:t> this scientific inquiry among the </a:t>
            </a:r>
            <a:r>
              <a:rPr lang="en-US" b="1" dirty="0"/>
              <a:t>entire population </a:t>
            </a:r>
            <a:r>
              <a:rPr lang="en-US" dirty="0"/>
              <a:t>of flights</a:t>
            </a:r>
          </a:p>
        </p:txBody>
      </p:sp>
    </p:spTree>
    <p:extLst>
      <p:ext uri="{BB962C8B-B14F-4D97-AF65-F5344CB8AC3E}">
        <p14:creationId xmlns:p14="http://schemas.microsoft.com/office/powerpoint/2010/main" val="1183433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7381D-A7A1-4C5F-9BC8-E0CA8EEA93BA}"/>
              </a:ext>
            </a:extLst>
          </p:cNvPr>
          <p:cNvSpPr>
            <a:spLocks noGrp="1"/>
          </p:cNvSpPr>
          <p:nvPr>
            <p:ph type="title"/>
          </p:nvPr>
        </p:nvSpPr>
        <p:spPr>
          <a:xfrm>
            <a:off x="78542" y="69703"/>
            <a:ext cx="11949335" cy="591480"/>
          </a:xfrm>
        </p:spPr>
        <p:txBody>
          <a:bodyPr>
            <a:normAutofit fontScale="90000"/>
          </a:bodyPr>
          <a:lstStyle/>
          <a:p>
            <a:r>
              <a:rPr lang="en-US" dirty="0"/>
              <a:t>Model and assumptions</a:t>
            </a:r>
          </a:p>
        </p:txBody>
      </p:sp>
      <p:sp>
        <p:nvSpPr>
          <p:cNvPr id="3" name="Content Placeholder 2">
            <a:extLst>
              <a:ext uri="{FF2B5EF4-FFF2-40B4-BE49-F238E27FC236}">
                <a16:creationId xmlns:a16="http://schemas.microsoft.com/office/drawing/2014/main" id="{45EA34C1-51A5-46A3-805C-A34C7A49F63B}"/>
              </a:ext>
            </a:extLst>
          </p:cNvPr>
          <p:cNvSpPr>
            <a:spLocks noGrp="1"/>
          </p:cNvSpPr>
          <p:nvPr>
            <p:ph idx="1"/>
          </p:nvPr>
        </p:nvSpPr>
        <p:spPr>
          <a:xfrm>
            <a:off x="92611" y="801858"/>
            <a:ext cx="11935265" cy="5950634"/>
          </a:xfrm>
        </p:spPr>
        <p:txBody>
          <a:bodyPr/>
          <a:lstStyle/>
          <a:p>
            <a:r>
              <a:rPr lang="en-US" dirty="0"/>
              <a:t>Let X and Y denote the </a:t>
            </a:r>
            <a:r>
              <a:rPr lang="en-US" b="1" dirty="0"/>
              <a:t>boarding time </a:t>
            </a:r>
            <a:r>
              <a:rPr lang="en-US" dirty="0"/>
              <a:t>of JetBlue and United flights (so we model observations as </a:t>
            </a:r>
            <a:r>
              <a:rPr lang="en-US" dirty="0" err="1"/>
              <a:t>r.v.</a:t>
            </a:r>
            <a:r>
              <a:rPr lang="en-US" dirty="0"/>
              <a:t>)</a:t>
            </a:r>
          </a:p>
          <a:p>
            <a:r>
              <a:rPr lang="en-US" dirty="0"/>
              <a:t>Then, we need to assume a model for </a:t>
            </a:r>
            <a:r>
              <a:rPr lang="en-US" dirty="0" err="1"/>
              <a:t>r.v.</a:t>
            </a:r>
            <a:r>
              <a:rPr lang="en-US" dirty="0"/>
              <a:t> (here we take                                          )</a:t>
            </a:r>
          </a:p>
          <a:p>
            <a:r>
              <a:rPr lang="en-US" dirty="0"/>
              <a:t>Let </a:t>
            </a:r>
            <a:r>
              <a:rPr lang="en-US" b="1" dirty="0"/>
              <a:t>n and m </a:t>
            </a:r>
            <a:r>
              <a:rPr lang="en-US" dirty="0"/>
              <a:t>denote the JetBlue and United </a:t>
            </a:r>
            <a:r>
              <a:rPr lang="en-US" b="1" dirty="0"/>
              <a:t>sample sizes </a:t>
            </a:r>
            <a:r>
              <a:rPr lang="en-US" dirty="0"/>
              <a:t>respectively</a:t>
            </a:r>
          </a:p>
          <a:p>
            <a:r>
              <a:rPr lang="en-US" dirty="0"/>
              <a:t>We have X1,…,</a:t>
            </a:r>
            <a:r>
              <a:rPr lang="en-US" dirty="0" err="1"/>
              <a:t>Xn</a:t>
            </a:r>
            <a:r>
              <a:rPr lang="en-US" dirty="0"/>
              <a:t> independent copies of X and Y1,…,</a:t>
            </a:r>
            <a:r>
              <a:rPr lang="en-US" dirty="0" err="1"/>
              <a:t>Yn</a:t>
            </a:r>
            <a:r>
              <a:rPr lang="en-US" dirty="0"/>
              <a:t> independent copies of Y</a:t>
            </a:r>
          </a:p>
          <a:p>
            <a:r>
              <a:rPr lang="en-US" dirty="0"/>
              <a:t>Further, we assume that the 2 samples are independent</a:t>
            </a:r>
          </a:p>
          <a:p>
            <a:r>
              <a:rPr lang="en-US" dirty="0"/>
              <a:t>So, overall we assume that Xi and </a:t>
            </a:r>
            <a:r>
              <a:rPr lang="en-US" dirty="0" err="1"/>
              <a:t>Yj</a:t>
            </a:r>
            <a:r>
              <a:rPr lang="en-US" dirty="0"/>
              <a:t> are </a:t>
            </a:r>
            <a:r>
              <a:rPr lang="en-US" dirty="0" err="1"/>
              <a:t>i.i.d</a:t>
            </a:r>
            <a:r>
              <a:rPr lang="en-US" dirty="0"/>
              <a:t> and independent from each other for all I’s and j’s       </a:t>
            </a:r>
          </a:p>
          <a:p>
            <a:r>
              <a:rPr lang="en-US" dirty="0"/>
              <a:t>We want to answer the question is</a:t>
            </a:r>
          </a:p>
          <a:p>
            <a:r>
              <a:rPr lang="en-US" dirty="0"/>
              <a:t>By making </a:t>
            </a:r>
            <a:r>
              <a:rPr lang="en-US" b="1" dirty="0"/>
              <a:t>modeling assumptions</a:t>
            </a:r>
            <a:r>
              <a:rPr lang="en-US" dirty="0"/>
              <a:t>, we </a:t>
            </a:r>
            <a:r>
              <a:rPr lang="en-US" b="1" dirty="0"/>
              <a:t>have reduced</a:t>
            </a:r>
            <a:r>
              <a:rPr lang="en-US" dirty="0"/>
              <a:t> the number of ways the hypothesis                may be rejected. We do not allow that</a:t>
            </a:r>
          </a:p>
          <a:p>
            <a:r>
              <a:rPr lang="en-US" dirty="0"/>
              <a:t>We have 2 samples. So this is a </a:t>
            </a:r>
            <a:r>
              <a:rPr lang="en-US" b="1" dirty="0"/>
              <a:t>2 sample test                                </a:t>
            </a:r>
          </a:p>
        </p:txBody>
      </p:sp>
      <p:pic>
        <p:nvPicPr>
          <p:cNvPr id="5" name="Picture 4">
            <a:extLst>
              <a:ext uri="{FF2B5EF4-FFF2-40B4-BE49-F238E27FC236}">
                <a16:creationId xmlns:a16="http://schemas.microsoft.com/office/drawing/2014/main" id="{D95D5C95-00ED-4D16-9E2E-13F0A51E2D16}"/>
              </a:ext>
            </a:extLst>
          </p:cNvPr>
          <p:cNvPicPr>
            <a:picLocks noChangeAspect="1"/>
          </p:cNvPicPr>
          <p:nvPr/>
        </p:nvPicPr>
        <p:blipFill>
          <a:blip r:embed="rId2"/>
          <a:stretch>
            <a:fillRect/>
          </a:stretch>
        </p:blipFill>
        <p:spPr>
          <a:xfrm>
            <a:off x="8413725" y="1697135"/>
            <a:ext cx="3324592" cy="398951"/>
          </a:xfrm>
          <a:prstGeom prst="rect">
            <a:avLst/>
          </a:prstGeom>
          <a:ln>
            <a:solidFill>
              <a:schemeClr val="tx1"/>
            </a:solidFill>
          </a:ln>
        </p:spPr>
      </p:pic>
      <p:pic>
        <p:nvPicPr>
          <p:cNvPr id="6" name="Picture 5">
            <a:extLst>
              <a:ext uri="{FF2B5EF4-FFF2-40B4-BE49-F238E27FC236}">
                <a16:creationId xmlns:a16="http://schemas.microsoft.com/office/drawing/2014/main" id="{CA5FCCAF-1905-4243-93D1-920CDE61D6F8}"/>
              </a:ext>
            </a:extLst>
          </p:cNvPr>
          <p:cNvPicPr>
            <a:picLocks noChangeAspect="1"/>
          </p:cNvPicPr>
          <p:nvPr/>
        </p:nvPicPr>
        <p:blipFill>
          <a:blip r:embed="rId3"/>
          <a:stretch>
            <a:fillRect/>
          </a:stretch>
        </p:blipFill>
        <p:spPr>
          <a:xfrm>
            <a:off x="5660853" y="4491843"/>
            <a:ext cx="2257393" cy="431849"/>
          </a:xfrm>
          <a:prstGeom prst="rect">
            <a:avLst/>
          </a:prstGeom>
          <a:ln>
            <a:solidFill>
              <a:schemeClr val="tx1"/>
            </a:solidFill>
          </a:ln>
        </p:spPr>
      </p:pic>
      <p:pic>
        <p:nvPicPr>
          <p:cNvPr id="7" name="Picture 6">
            <a:extLst>
              <a:ext uri="{FF2B5EF4-FFF2-40B4-BE49-F238E27FC236}">
                <a16:creationId xmlns:a16="http://schemas.microsoft.com/office/drawing/2014/main" id="{02504F56-E8FA-433E-BDF4-EB1976CAB25B}"/>
              </a:ext>
            </a:extLst>
          </p:cNvPr>
          <p:cNvPicPr>
            <a:picLocks noChangeAspect="1"/>
          </p:cNvPicPr>
          <p:nvPr/>
        </p:nvPicPr>
        <p:blipFill>
          <a:blip r:embed="rId4"/>
          <a:stretch>
            <a:fillRect/>
          </a:stretch>
        </p:blipFill>
        <p:spPr>
          <a:xfrm>
            <a:off x="2144444" y="5570733"/>
            <a:ext cx="1019684" cy="393969"/>
          </a:xfrm>
          <a:prstGeom prst="rect">
            <a:avLst/>
          </a:prstGeom>
        </p:spPr>
      </p:pic>
      <p:pic>
        <p:nvPicPr>
          <p:cNvPr id="8" name="Picture 7">
            <a:extLst>
              <a:ext uri="{FF2B5EF4-FFF2-40B4-BE49-F238E27FC236}">
                <a16:creationId xmlns:a16="http://schemas.microsoft.com/office/drawing/2014/main" id="{E9FF81D9-2045-4FBC-BB3F-736BEF9DFDAF}"/>
              </a:ext>
            </a:extLst>
          </p:cNvPr>
          <p:cNvPicPr>
            <a:picLocks noChangeAspect="1"/>
          </p:cNvPicPr>
          <p:nvPr/>
        </p:nvPicPr>
        <p:blipFill>
          <a:blip r:embed="rId5"/>
          <a:stretch>
            <a:fillRect/>
          </a:stretch>
        </p:blipFill>
        <p:spPr>
          <a:xfrm>
            <a:off x="9019001" y="5551903"/>
            <a:ext cx="831899" cy="356528"/>
          </a:xfrm>
          <a:prstGeom prst="rect">
            <a:avLst/>
          </a:prstGeom>
          <a:ln>
            <a:solidFill>
              <a:schemeClr val="tx1"/>
            </a:solidFill>
          </a:ln>
        </p:spPr>
      </p:pic>
    </p:spTree>
    <p:extLst>
      <p:ext uri="{BB962C8B-B14F-4D97-AF65-F5344CB8AC3E}">
        <p14:creationId xmlns:p14="http://schemas.microsoft.com/office/powerpoint/2010/main" val="42052637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7381D-A7A1-4C5F-9BC8-E0CA8EEA93BA}"/>
              </a:ext>
            </a:extLst>
          </p:cNvPr>
          <p:cNvSpPr>
            <a:spLocks noGrp="1"/>
          </p:cNvSpPr>
          <p:nvPr>
            <p:ph type="title"/>
          </p:nvPr>
        </p:nvSpPr>
        <p:spPr>
          <a:xfrm>
            <a:off x="78542" y="69703"/>
            <a:ext cx="11949335" cy="591480"/>
          </a:xfrm>
        </p:spPr>
        <p:txBody>
          <a:bodyPr>
            <a:normAutofit fontScale="90000"/>
          </a:bodyPr>
          <a:lstStyle/>
          <a:p>
            <a:r>
              <a:rPr lang="en-US" dirty="0"/>
              <a:t>Modeling assumptions</a:t>
            </a:r>
          </a:p>
        </p:txBody>
      </p:sp>
      <p:sp>
        <p:nvSpPr>
          <p:cNvPr id="3" name="Content Placeholder 2">
            <a:extLst>
              <a:ext uri="{FF2B5EF4-FFF2-40B4-BE49-F238E27FC236}">
                <a16:creationId xmlns:a16="http://schemas.microsoft.com/office/drawing/2014/main" id="{45EA34C1-51A5-46A3-805C-A34C7A49F63B}"/>
              </a:ext>
            </a:extLst>
          </p:cNvPr>
          <p:cNvSpPr>
            <a:spLocks noGrp="1"/>
          </p:cNvSpPr>
          <p:nvPr>
            <p:ph idx="1"/>
          </p:nvPr>
        </p:nvSpPr>
        <p:spPr>
          <a:xfrm>
            <a:off x="64475" y="745586"/>
            <a:ext cx="11977469" cy="5950634"/>
          </a:xfrm>
        </p:spPr>
        <p:txBody>
          <a:bodyPr>
            <a:normAutofit/>
          </a:bodyPr>
          <a:lstStyle/>
          <a:p>
            <a:r>
              <a:rPr lang="en-US" sz="2500" b="1" dirty="0"/>
              <a:t>Good scientific inquiry </a:t>
            </a:r>
            <a:r>
              <a:rPr lang="en-US" sz="2500" dirty="0"/>
              <a:t>should start with </a:t>
            </a:r>
            <a:r>
              <a:rPr lang="en-US" sz="2500" b="1" dirty="0"/>
              <a:t>modeling assumptions </a:t>
            </a:r>
            <a:r>
              <a:rPr lang="en-US" sz="2500" dirty="0"/>
              <a:t>then proceed to </a:t>
            </a:r>
            <a:r>
              <a:rPr lang="en-US" sz="2500" b="1" dirty="0"/>
              <a:t>data collection</a:t>
            </a:r>
          </a:p>
          <a:p>
            <a:r>
              <a:rPr lang="en-US" sz="2500" dirty="0"/>
              <a:t>In previous problem, we </a:t>
            </a:r>
            <a:r>
              <a:rPr lang="en-US" sz="2500" b="1" dirty="0"/>
              <a:t>further restrict </a:t>
            </a:r>
            <a:r>
              <a:rPr lang="en-US" sz="2500" dirty="0"/>
              <a:t>out assumption by not allowing</a:t>
            </a:r>
          </a:p>
          <a:p>
            <a:r>
              <a:rPr lang="en-US" sz="2500" dirty="0"/>
              <a:t>You </a:t>
            </a:r>
            <a:r>
              <a:rPr lang="en-US" sz="2500" b="1" dirty="0"/>
              <a:t>should not look </a:t>
            </a:r>
            <a:r>
              <a:rPr lang="en-US" sz="2500" dirty="0"/>
              <a:t>at data and then </a:t>
            </a:r>
            <a:r>
              <a:rPr lang="en-US" sz="2500" b="1" dirty="0"/>
              <a:t>make your assumptions</a:t>
            </a:r>
            <a:r>
              <a:rPr lang="en-US" sz="2500" dirty="0"/>
              <a:t>, assumptions </a:t>
            </a:r>
            <a:r>
              <a:rPr lang="en-US" sz="2500" b="1" dirty="0"/>
              <a:t>need to be made </a:t>
            </a:r>
            <a:r>
              <a:rPr lang="en-US" sz="2500" dirty="0"/>
              <a:t>based on </a:t>
            </a:r>
            <a:r>
              <a:rPr lang="en-US" sz="2500" b="1" dirty="0"/>
              <a:t>understanding of physical process </a:t>
            </a:r>
          </a:p>
          <a:p>
            <a:r>
              <a:rPr lang="en-US" sz="2500" dirty="0"/>
              <a:t>In </a:t>
            </a:r>
            <a:r>
              <a:rPr lang="en-US" sz="2500" b="1" dirty="0"/>
              <a:t>2 sample tests</a:t>
            </a:r>
            <a:r>
              <a:rPr lang="en-US" sz="2500" dirty="0"/>
              <a:t>, one if often used as </a:t>
            </a:r>
            <a:r>
              <a:rPr lang="en-US" sz="2500" b="1" dirty="0"/>
              <a:t>reference</a:t>
            </a:r>
            <a:r>
              <a:rPr lang="en-US" sz="2500" dirty="0"/>
              <a:t> and the other one is used as the thing you are </a:t>
            </a:r>
            <a:r>
              <a:rPr lang="en-US" sz="2500" b="1" dirty="0"/>
              <a:t>actually trying </a:t>
            </a:r>
            <a:r>
              <a:rPr lang="en-US" sz="2500" dirty="0"/>
              <a:t>to test</a:t>
            </a:r>
          </a:p>
          <a:p>
            <a:r>
              <a:rPr lang="en-US" sz="2500" dirty="0"/>
              <a:t>Now, we explore </a:t>
            </a:r>
            <a:r>
              <a:rPr lang="en-US" sz="2500" b="1" dirty="0"/>
              <a:t>question</a:t>
            </a:r>
            <a:r>
              <a:rPr lang="en-US" sz="2500" dirty="0"/>
              <a:t> of whether we can </a:t>
            </a:r>
            <a:r>
              <a:rPr lang="en-US" sz="2500" b="1" dirty="0"/>
              <a:t>conclude that Xi&gt;Yi </a:t>
            </a:r>
            <a:r>
              <a:rPr lang="en-US" sz="2500" dirty="0"/>
              <a:t>by just </a:t>
            </a:r>
            <a:r>
              <a:rPr lang="en-US" sz="2500" b="1" dirty="0"/>
              <a:t>comparing the means </a:t>
            </a:r>
            <a:r>
              <a:rPr lang="en-US" sz="2500" dirty="0"/>
              <a:t>of sample distributions (</a:t>
            </a:r>
            <a:r>
              <a:rPr lang="en-US" sz="2500" b="1" dirty="0">
                <a:solidFill>
                  <a:srgbClr val="FF0000"/>
                </a:solidFill>
              </a:rPr>
              <a:t>Heuristics for 2 sample test)</a:t>
            </a:r>
          </a:p>
          <a:p>
            <a:r>
              <a:rPr lang="en-US" sz="2500" dirty="0"/>
              <a:t>Answer is no, because we have </a:t>
            </a:r>
            <a:r>
              <a:rPr lang="en-US" sz="2500" b="1" dirty="0"/>
              <a:t>variance</a:t>
            </a:r>
            <a:r>
              <a:rPr lang="en-US" sz="2500" dirty="0"/>
              <a:t>, </a:t>
            </a:r>
            <a:r>
              <a:rPr lang="en-US" sz="2500" b="1" dirty="0"/>
              <a:t>sample size </a:t>
            </a:r>
            <a:r>
              <a:rPr lang="en-US" sz="2500" dirty="0"/>
              <a:t>to take into account that allow us to find the amount of fluctuation in those values</a:t>
            </a:r>
          </a:p>
          <a:p>
            <a:r>
              <a:rPr lang="en-US" sz="2500" dirty="0"/>
              <a:t>Instead, we can compare them after doing this</a:t>
            </a:r>
          </a:p>
          <a:p>
            <a:r>
              <a:rPr lang="en-US" sz="2500" dirty="0"/>
              <a:t>Using just means to make a decision is just </a:t>
            </a:r>
            <a:r>
              <a:rPr lang="en-US" sz="2500" b="1" dirty="0"/>
              <a:t>heuristics</a:t>
            </a:r>
          </a:p>
          <a:p>
            <a:r>
              <a:rPr lang="en-US" sz="2600" dirty="0"/>
              <a:t>For 1-sample test, we compare to some actual number. Heuristic here</a:t>
            </a:r>
          </a:p>
        </p:txBody>
      </p:sp>
      <p:pic>
        <p:nvPicPr>
          <p:cNvPr id="4" name="Picture 3">
            <a:extLst>
              <a:ext uri="{FF2B5EF4-FFF2-40B4-BE49-F238E27FC236}">
                <a16:creationId xmlns:a16="http://schemas.microsoft.com/office/drawing/2014/main" id="{63370666-F267-4B53-BE04-99E1E7AB58B6}"/>
              </a:ext>
            </a:extLst>
          </p:cNvPr>
          <p:cNvPicPr>
            <a:picLocks noChangeAspect="1"/>
          </p:cNvPicPr>
          <p:nvPr/>
        </p:nvPicPr>
        <p:blipFill>
          <a:blip r:embed="rId2"/>
          <a:stretch>
            <a:fillRect/>
          </a:stretch>
        </p:blipFill>
        <p:spPr>
          <a:xfrm>
            <a:off x="10467974" y="1627015"/>
            <a:ext cx="954993" cy="409283"/>
          </a:xfrm>
          <a:prstGeom prst="rect">
            <a:avLst/>
          </a:prstGeom>
          <a:ln>
            <a:solidFill>
              <a:schemeClr val="tx1"/>
            </a:solidFill>
          </a:ln>
        </p:spPr>
      </p:pic>
      <p:pic>
        <p:nvPicPr>
          <p:cNvPr id="8" name="Picture 7">
            <a:extLst>
              <a:ext uri="{FF2B5EF4-FFF2-40B4-BE49-F238E27FC236}">
                <a16:creationId xmlns:a16="http://schemas.microsoft.com/office/drawing/2014/main" id="{6D3BCA1D-8CCB-445E-B277-C75117E54611}"/>
              </a:ext>
            </a:extLst>
          </p:cNvPr>
          <p:cNvPicPr>
            <a:picLocks noChangeAspect="1"/>
          </p:cNvPicPr>
          <p:nvPr/>
        </p:nvPicPr>
        <p:blipFill>
          <a:blip r:embed="rId3"/>
          <a:stretch>
            <a:fillRect/>
          </a:stretch>
        </p:blipFill>
        <p:spPr>
          <a:xfrm>
            <a:off x="8379821" y="5078438"/>
            <a:ext cx="3648055" cy="869168"/>
          </a:xfrm>
          <a:prstGeom prst="rect">
            <a:avLst/>
          </a:prstGeom>
          <a:ln>
            <a:solidFill>
              <a:schemeClr val="tx1"/>
            </a:solidFill>
          </a:ln>
        </p:spPr>
      </p:pic>
      <p:pic>
        <p:nvPicPr>
          <p:cNvPr id="9" name="Picture 8">
            <a:extLst>
              <a:ext uri="{FF2B5EF4-FFF2-40B4-BE49-F238E27FC236}">
                <a16:creationId xmlns:a16="http://schemas.microsoft.com/office/drawing/2014/main" id="{7D628227-DD01-4B73-8408-250FD829A49C}"/>
              </a:ext>
            </a:extLst>
          </p:cNvPr>
          <p:cNvPicPr>
            <a:picLocks noChangeAspect="1"/>
          </p:cNvPicPr>
          <p:nvPr/>
        </p:nvPicPr>
        <p:blipFill>
          <a:blip r:embed="rId4"/>
          <a:stretch>
            <a:fillRect/>
          </a:stretch>
        </p:blipFill>
        <p:spPr>
          <a:xfrm>
            <a:off x="9756382" y="6136444"/>
            <a:ext cx="2437431" cy="447235"/>
          </a:xfrm>
          <a:prstGeom prst="rect">
            <a:avLst/>
          </a:prstGeom>
          <a:ln>
            <a:solidFill>
              <a:schemeClr val="tx1"/>
            </a:solidFill>
          </a:ln>
        </p:spPr>
      </p:pic>
    </p:spTree>
    <p:extLst>
      <p:ext uri="{BB962C8B-B14F-4D97-AF65-F5344CB8AC3E}">
        <p14:creationId xmlns:p14="http://schemas.microsoft.com/office/powerpoint/2010/main" val="458137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7381D-A7A1-4C5F-9BC8-E0CA8EEA93BA}"/>
              </a:ext>
            </a:extLst>
          </p:cNvPr>
          <p:cNvSpPr>
            <a:spLocks noGrp="1"/>
          </p:cNvSpPr>
          <p:nvPr>
            <p:ph type="title"/>
          </p:nvPr>
        </p:nvSpPr>
        <p:spPr>
          <a:xfrm>
            <a:off x="78542" y="69703"/>
            <a:ext cx="11949335" cy="591480"/>
          </a:xfrm>
        </p:spPr>
        <p:txBody>
          <a:bodyPr>
            <a:normAutofit fontScale="90000"/>
          </a:bodyPr>
          <a:lstStyle/>
          <a:p>
            <a:r>
              <a:rPr lang="en-GB" dirty="0"/>
              <a:t>S</a:t>
            </a:r>
            <a:r>
              <a:rPr lang="en-US" dirty="0" err="1"/>
              <a:t>tatistical</a:t>
            </a:r>
            <a:r>
              <a:rPr lang="en-US" dirty="0"/>
              <a:t> model</a:t>
            </a:r>
          </a:p>
        </p:txBody>
      </p:sp>
      <p:sp>
        <p:nvSpPr>
          <p:cNvPr id="3" name="Content Placeholder 2">
            <a:extLst>
              <a:ext uri="{FF2B5EF4-FFF2-40B4-BE49-F238E27FC236}">
                <a16:creationId xmlns:a16="http://schemas.microsoft.com/office/drawing/2014/main" id="{45EA34C1-51A5-46A3-805C-A34C7A49F63B}"/>
              </a:ext>
            </a:extLst>
          </p:cNvPr>
          <p:cNvSpPr>
            <a:spLocks noGrp="1"/>
          </p:cNvSpPr>
          <p:nvPr>
            <p:ph idx="1"/>
          </p:nvPr>
        </p:nvSpPr>
        <p:spPr>
          <a:xfrm>
            <a:off x="92611" y="801858"/>
            <a:ext cx="11935265" cy="5950634"/>
          </a:xfrm>
        </p:spPr>
        <p:txBody>
          <a:bodyPr>
            <a:normAutofit/>
          </a:bodyPr>
          <a:lstStyle/>
          <a:p>
            <a:r>
              <a:rPr lang="en-GB" sz="2600" dirty="0"/>
              <a:t>T</a:t>
            </a:r>
            <a:r>
              <a:rPr lang="en-US" sz="2600" dirty="0"/>
              <a:t>he model is </a:t>
            </a:r>
            <a:r>
              <a:rPr lang="en-US" sz="2600" b="1" dirty="0"/>
              <a:t>slightly simpler </a:t>
            </a:r>
            <a:r>
              <a:rPr lang="en-US" sz="2600" dirty="0"/>
              <a:t>than the reality, but trying to </a:t>
            </a:r>
            <a:r>
              <a:rPr lang="en-US" sz="2600" b="1" dirty="0"/>
              <a:t>capture</a:t>
            </a:r>
            <a:r>
              <a:rPr lang="ru-RU" sz="2600" b="1" dirty="0"/>
              <a:t> </a:t>
            </a:r>
            <a:r>
              <a:rPr lang="en-GB" sz="2600" b="1" dirty="0"/>
              <a:t>the</a:t>
            </a:r>
            <a:r>
              <a:rPr lang="en-US" sz="2600" b="1" dirty="0"/>
              <a:t> most </a:t>
            </a:r>
            <a:r>
              <a:rPr lang="en-US" sz="2600" dirty="0"/>
              <a:t>of it</a:t>
            </a:r>
          </a:p>
          <a:p>
            <a:r>
              <a:rPr lang="en-US" sz="2600" b="1" dirty="0"/>
              <a:t>Formal definition of a statistical model</a:t>
            </a:r>
            <a:r>
              <a:rPr lang="en-US" sz="2600" dirty="0"/>
              <a:t>: let the observed </a:t>
            </a:r>
            <a:r>
              <a:rPr lang="en-US" sz="2600" b="1" dirty="0"/>
              <a:t>outcome</a:t>
            </a:r>
            <a:r>
              <a:rPr lang="en-US" sz="2600" dirty="0"/>
              <a:t> of a </a:t>
            </a:r>
            <a:r>
              <a:rPr lang="en-US" sz="2600" b="1" dirty="0"/>
              <a:t>statistical experiment</a:t>
            </a:r>
            <a:r>
              <a:rPr lang="en-US" sz="2600" dirty="0"/>
              <a:t> be a sample </a:t>
            </a:r>
            <a:r>
              <a:rPr lang="en-US" sz="2600" b="1" dirty="0"/>
              <a:t>X1,…,</a:t>
            </a:r>
            <a:r>
              <a:rPr lang="en-US" sz="2600" b="1" dirty="0" err="1"/>
              <a:t>Xn</a:t>
            </a:r>
            <a:r>
              <a:rPr lang="en-US" sz="2600" b="1" dirty="0"/>
              <a:t> of n </a:t>
            </a:r>
            <a:r>
              <a:rPr lang="en-US" sz="2600" b="1" dirty="0" err="1"/>
              <a:t>i.i.d</a:t>
            </a:r>
            <a:r>
              <a:rPr lang="en-US" sz="2600" b="1" dirty="0"/>
              <a:t> random variables </a:t>
            </a:r>
            <a:r>
              <a:rPr lang="en-US" sz="2600" dirty="0"/>
              <a:t>in some measurable </a:t>
            </a:r>
            <a:r>
              <a:rPr lang="en-US" sz="2600" b="1" dirty="0"/>
              <a:t>space E </a:t>
            </a:r>
            <a:r>
              <a:rPr lang="en-US" sz="2600" dirty="0"/>
              <a:t>and denote by </a:t>
            </a:r>
            <a:r>
              <a:rPr lang="en-US" sz="2600" b="1" dirty="0"/>
              <a:t>P</a:t>
            </a:r>
            <a:r>
              <a:rPr lang="en-US" sz="2600" dirty="0"/>
              <a:t> their common distribution</a:t>
            </a:r>
          </a:p>
          <a:p>
            <a:r>
              <a:rPr lang="en-US" sz="2600" dirty="0"/>
              <a:t>Then a statistical model associated to that statistical experiment is pair</a:t>
            </a:r>
          </a:p>
          <a:p>
            <a:r>
              <a:rPr lang="en-US" sz="2600" dirty="0"/>
              <a:t>Where, </a:t>
            </a:r>
            <a:r>
              <a:rPr lang="en-US" sz="2600" b="1" dirty="0"/>
              <a:t>E is sample space</a:t>
            </a:r>
            <a:r>
              <a:rPr lang="en-US" sz="2600" dirty="0"/>
              <a:t>, </a:t>
            </a:r>
            <a:r>
              <a:rPr lang="en-US" sz="2600" b="1" dirty="0"/>
              <a:t>P is family </a:t>
            </a:r>
            <a:r>
              <a:rPr lang="en-US" sz="2600" dirty="0"/>
              <a:t>of probability measures on E (e.g. P Poisson distributions with all possible positive parameters</a:t>
            </a:r>
          </a:p>
          <a:p>
            <a:endParaRPr lang="en-US" sz="2600" dirty="0"/>
          </a:p>
          <a:p>
            <a:endParaRPr lang="en-US" sz="2600" dirty="0"/>
          </a:p>
          <a:p>
            <a:endParaRPr lang="en-US" sz="2600" dirty="0"/>
          </a:p>
          <a:p>
            <a:endParaRPr lang="en-US" sz="2600" dirty="0"/>
          </a:p>
          <a:p>
            <a:r>
              <a:rPr lang="en-US" sz="2600" dirty="0"/>
              <a:t>Example:</a:t>
            </a:r>
          </a:p>
        </p:txBody>
      </p:sp>
      <p:pic>
        <p:nvPicPr>
          <p:cNvPr id="5" name="Picture 4">
            <a:extLst>
              <a:ext uri="{FF2B5EF4-FFF2-40B4-BE49-F238E27FC236}">
                <a16:creationId xmlns:a16="http://schemas.microsoft.com/office/drawing/2014/main" id="{3697FD50-DB92-4CBD-9CFD-D5F3411054A3}"/>
              </a:ext>
            </a:extLst>
          </p:cNvPr>
          <p:cNvPicPr>
            <a:picLocks noChangeAspect="1"/>
          </p:cNvPicPr>
          <p:nvPr/>
        </p:nvPicPr>
        <p:blipFill>
          <a:blip r:embed="rId2"/>
          <a:stretch>
            <a:fillRect/>
          </a:stretch>
        </p:blipFill>
        <p:spPr>
          <a:xfrm>
            <a:off x="9981833" y="2367622"/>
            <a:ext cx="1885918" cy="488120"/>
          </a:xfrm>
          <a:prstGeom prst="rect">
            <a:avLst/>
          </a:prstGeom>
        </p:spPr>
      </p:pic>
      <p:pic>
        <p:nvPicPr>
          <p:cNvPr id="6" name="Picture 5">
            <a:extLst>
              <a:ext uri="{FF2B5EF4-FFF2-40B4-BE49-F238E27FC236}">
                <a16:creationId xmlns:a16="http://schemas.microsoft.com/office/drawing/2014/main" id="{2B026378-2B46-444D-BDFF-148B3DC06A8D}"/>
              </a:ext>
            </a:extLst>
          </p:cNvPr>
          <p:cNvPicPr>
            <a:picLocks noChangeAspect="1"/>
          </p:cNvPicPr>
          <p:nvPr/>
        </p:nvPicPr>
        <p:blipFill>
          <a:blip r:embed="rId3"/>
          <a:stretch>
            <a:fillRect/>
          </a:stretch>
        </p:blipFill>
        <p:spPr>
          <a:xfrm>
            <a:off x="401894" y="3908168"/>
            <a:ext cx="10384104" cy="1298013"/>
          </a:xfrm>
          <a:prstGeom prst="rect">
            <a:avLst/>
          </a:prstGeom>
          <a:ln>
            <a:solidFill>
              <a:schemeClr val="tx1"/>
            </a:solidFill>
          </a:ln>
        </p:spPr>
      </p:pic>
      <p:pic>
        <p:nvPicPr>
          <p:cNvPr id="7" name="Picture 6">
            <a:extLst>
              <a:ext uri="{FF2B5EF4-FFF2-40B4-BE49-F238E27FC236}">
                <a16:creationId xmlns:a16="http://schemas.microsoft.com/office/drawing/2014/main" id="{233EE43D-6EB7-4C31-984C-FFB41DFE15C5}"/>
              </a:ext>
            </a:extLst>
          </p:cNvPr>
          <p:cNvPicPr>
            <a:picLocks noChangeAspect="1"/>
          </p:cNvPicPr>
          <p:nvPr/>
        </p:nvPicPr>
        <p:blipFill>
          <a:blip r:embed="rId4"/>
          <a:stretch>
            <a:fillRect/>
          </a:stretch>
        </p:blipFill>
        <p:spPr>
          <a:xfrm>
            <a:off x="2317651" y="5620921"/>
            <a:ext cx="2999937" cy="613623"/>
          </a:xfrm>
          <a:prstGeom prst="rect">
            <a:avLst/>
          </a:prstGeom>
          <a:ln>
            <a:solidFill>
              <a:schemeClr val="tx1"/>
            </a:solidFill>
          </a:ln>
        </p:spPr>
      </p:pic>
    </p:spTree>
    <p:extLst>
      <p:ext uri="{BB962C8B-B14F-4D97-AF65-F5344CB8AC3E}">
        <p14:creationId xmlns:p14="http://schemas.microsoft.com/office/powerpoint/2010/main" val="753185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7381D-A7A1-4C5F-9BC8-E0CA8EEA93BA}"/>
              </a:ext>
            </a:extLst>
          </p:cNvPr>
          <p:cNvSpPr>
            <a:spLocks noGrp="1"/>
          </p:cNvSpPr>
          <p:nvPr>
            <p:ph type="title"/>
          </p:nvPr>
        </p:nvSpPr>
        <p:spPr>
          <a:xfrm>
            <a:off x="78542" y="69703"/>
            <a:ext cx="11949335" cy="591480"/>
          </a:xfrm>
        </p:spPr>
        <p:txBody>
          <a:bodyPr>
            <a:normAutofit fontScale="90000"/>
          </a:bodyPr>
          <a:lstStyle/>
          <a:p>
            <a:r>
              <a:rPr lang="en-US" dirty="0"/>
              <a:t>One-sided test vs two-sided test</a:t>
            </a:r>
          </a:p>
        </p:txBody>
      </p:sp>
      <p:sp>
        <p:nvSpPr>
          <p:cNvPr id="3" name="Content Placeholder 2">
            <a:extLst>
              <a:ext uri="{FF2B5EF4-FFF2-40B4-BE49-F238E27FC236}">
                <a16:creationId xmlns:a16="http://schemas.microsoft.com/office/drawing/2014/main" id="{45EA34C1-51A5-46A3-805C-A34C7A49F63B}"/>
              </a:ext>
            </a:extLst>
          </p:cNvPr>
          <p:cNvSpPr>
            <a:spLocks noGrp="1"/>
          </p:cNvSpPr>
          <p:nvPr>
            <p:ph idx="1"/>
          </p:nvPr>
        </p:nvSpPr>
        <p:spPr>
          <a:xfrm>
            <a:off x="92611" y="801858"/>
            <a:ext cx="11935265" cy="5950634"/>
          </a:xfrm>
        </p:spPr>
        <p:txBody>
          <a:bodyPr/>
          <a:lstStyle/>
          <a:p>
            <a:r>
              <a:rPr lang="en-GB" dirty="0"/>
              <a:t>A </a:t>
            </a:r>
            <a:r>
              <a:rPr lang="en-GB" b="1" dirty="0"/>
              <a:t>one-sample test</a:t>
            </a:r>
            <a:r>
              <a:rPr lang="en-GB" dirty="0"/>
              <a:t> is </a:t>
            </a:r>
            <a:r>
              <a:rPr lang="en-GB" b="1" dirty="0"/>
              <a:t>a hypothesis test </a:t>
            </a:r>
            <a:r>
              <a:rPr lang="en-GB" dirty="0"/>
              <a:t>where an </a:t>
            </a:r>
            <a:r>
              <a:rPr lang="en-GB" b="1" dirty="0"/>
              <a:t>unknown parameter </a:t>
            </a:r>
            <a:r>
              <a:rPr lang="en-GB" dirty="0"/>
              <a:t>s to be compared to a </a:t>
            </a:r>
            <a:r>
              <a:rPr lang="en-GB" b="1" dirty="0"/>
              <a:t>known reference value</a:t>
            </a:r>
            <a:r>
              <a:rPr lang="en-GB" dirty="0"/>
              <a:t>. For example, the </a:t>
            </a:r>
            <a:r>
              <a:rPr lang="en-GB" b="1" dirty="0"/>
              <a:t>U.S. heights example </a:t>
            </a:r>
            <a:r>
              <a:rPr lang="en-GB" dirty="0"/>
              <a:t>was a </a:t>
            </a:r>
            <a:r>
              <a:rPr lang="en-GB" b="1" dirty="0"/>
              <a:t>one-sample test </a:t>
            </a:r>
            <a:r>
              <a:rPr lang="en-GB" dirty="0"/>
              <a:t>because we wanted to compare the </a:t>
            </a:r>
            <a:r>
              <a:rPr lang="en-GB" b="1" dirty="0"/>
              <a:t>unknown mean  </a:t>
            </a:r>
            <a:r>
              <a:rPr lang="en-GB" dirty="0"/>
              <a:t>from 2018 to the </a:t>
            </a:r>
            <a:r>
              <a:rPr lang="en-GB" b="1" dirty="0"/>
              <a:t>known average height </a:t>
            </a:r>
            <a:r>
              <a:rPr lang="en-GB" dirty="0"/>
              <a:t>from 1920, which was 5.5</a:t>
            </a:r>
          </a:p>
          <a:p>
            <a:r>
              <a:rPr lang="en-GB" dirty="0"/>
              <a:t>A </a:t>
            </a:r>
            <a:r>
              <a:rPr lang="en-GB" b="1" dirty="0"/>
              <a:t>two-sample test</a:t>
            </a:r>
            <a:r>
              <a:rPr lang="en-GB" dirty="0"/>
              <a:t> is a hypothesis test where </a:t>
            </a:r>
            <a:r>
              <a:rPr lang="en-GB" b="1" dirty="0"/>
              <a:t>two unknown parameters </a:t>
            </a:r>
            <a:r>
              <a:rPr lang="en-GB" dirty="0"/>
              <a:t>are compared to each other. For example, the clinical trial example is a two-sample test because we want to compare the unknown </a:t>
            </a:r>
            <a:r>
              <a:rPr lang="en-GB" dirty="0" err="1"/>
              <a:t>my_drug</a:t>
            </a:r>
            <a:r>
              <a:rPr lang="en-GB" dirty="0"/>
              <a:t> to the unknown </a:t>
            </a:r>
            <a:r>
              <a:rPr lang="en-GB" dirty="0" err="1"/>
              <a:t>my_control</a:t>
            </a:r>
            <a:r>
              <a:rPr lang="en-GB" dirty="0"/>
              <a:t>  to </a:t>
            </a:r>
            <a:r>
              <a:rPr lang="en-GB" b="1" dirty="0"/>
              <a:t>quantify</a:t>
            </a:r>
            <a:r>
              <a:rPr lang="en-GB" dirty="0"/>
              <a:t> the drug effect.</a:t>
            </a:r>
            <a:endParaRPr lang="en-US" dirty="0"/>
          </a:p>
        </p:txBody>
      </p:sp>
    </p:spTree>
    <p:extLst>
      <p:ext uri="{BB962C8B-B14F-4D97-AF65-F5344CB8AC3E}">
        <p14:creationId xmlns:p14="http://schemas.microsoft.com/office/powerpoint/2010/main" val="27062064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7381D-A7A1-4C5F-9BC8-E0CA8EEA93BA}"/>
              </a:ext>
            </a:extLst>
          </p:cNvPr>
          <p:cNvSpPr>
            <a:spLocks noGrp="1"/>
          </p:cNvSpPr>
          <p:nvPr>
            <p:ph type="title"/>
          </p:nvPr>
        </p:nvSpPr>
        <p:spPr>
          <a:xfrm>
            <a:off x="78542" y="69703"/>
            <a:ext cx="11949335" cy="591480"/>
          </a:xfrm>
        </p:spPr>
        <p:txBody>
          <a:bodyPr>
            <a:normAutofit fontScale="90000"/>
          </a:bodyPr>
          <a:lstStyle/>
          <a:p>
            <a:r>
              <a:rPr lang="en-US" dirty="0"/>
              <a:t>Hypothesis testing principle</a:t>
            </a:r>
          </a:p>
        </p:txBody>
      </p:sp>
      <p:sp>
        <p:nvSpPr>
          <p:cNvPr id="3" name="Content Placeholder 2">
            <a:extLst>
              <a:ext uri="{FF2B5EF4-FFF2-40B4-BE49-F238E27FC236}">
                <a16:creationId xmlns:a16="http://schemas.microsoft.com/office/drawing/2014/main" id="{45EA34C1-51A5-46A3-805C-A34C7A49F63B}"/>
              </a:ext>
            </a:extLst>
          </p:cNvPr>
          <p:cNvSpPr>
            <a:spLocks noGrp="1"/>
          </p:cNvSpPr>
          <p:nvPr>
            <p:ph idx="1"/>
          </p:nvPr>
        </p:nvSpPr>
        <p:spPr>
          <a:xfrm>
            <a:off x="92611" y="801858"/>
            <a:ext cx="11935265" cy="5950634"/>
          </a:xfrm>
        </p:spPr>
        <p:txBody>
          <a:bodyPr/>
          <a:lstStyle/>
          <a:p>
            <a:r>
              <a:rPr lang="en-US" dirty="0"/>
              <a:t>Say we have </a:t>
            </a:r>
            <a:r>
              <a:rPr lang="en-US" b="1" dirty="0"/>
              <a:t>some hypothesis </a:t>
            </a:r>
            <a:r>
              <a:rPr lang="en-US" dirty="0"/>
              <a:t>(Ber(p)) that p=0.33 and we have </a:t>
            </a:r>
            <a:r>
              <a:rPr lang="en-US" b="1" dirty="0"/>
              <a:t>collected data </a:t>
            </a:r>
            <a:r>
              <a:rPr lang="en-US" dirty="0"/>
              <a:t>and have </a:t>
            </a:r>
            <a:r>
              <a:rPr lang="en-US" b="1" dirty="0"/>
              <a:t>sample mean</a:t>
            </a:r>
          </a:p>
          <a:p>
            <a:r>
              <a:rPr lang="en-US" dirty="0"/>
              <a:t>Given the data we can </a:t>
            </a:r>
            <a:r>
              <a:rPr lang="en-US" b="1" dirty="0"/>
              <a:t>construct a distribution for parameter of interest</a:t>
            </a:r>
          </a:p>
          <a:p>
            <a:r>
              <a:rPr lang="en-US" dirty="0"/>
              <a:t>Then, hypothesis testing principle is about evaluating </a:t>
            </a:r>
            <a:r>
              <a:rPr lang="en-US" b="1" dirty="0"/>
              <a:t>how possible</a:t>
            </a:r>
            <a:r>
              <a:rPr lang="en-US" dirty="0"/>
              <a:t> is to get the given data, </a:t>
            </a:r>
            <a:r>
              <a:rPr lang="en-US" b="1" dirty="0"/>
              <a:t>given that our hypothesis is true</a:t>
            </a:r>
          </a:p>
          <a:p>
            <a:r>
              <a:rPr lang="en-US" dirty="0"/>
              <a:t>Or we can use </a:t>
            </a:r>
            <a:r>
              <a:rPr lang="en-US" b="1" dirty="0"/>
              <a:t>true p</a:t>
            </a:r>
            <a:r>
              <a:rPr lang="en-US" dirty="0"/>
              <a:t> and construct a </a:t>
            </a:r>
            <a:r>
              <a:rPr lang="en-US" b="1" dirty="0"/>
              <a:t>normal distribution </a:t>
            </a:r>
            <a:r>
              <a:rPr lang="en-US" dirty="0"/>
              <a:t>and then given </a:t>
            </a:r>
            <a:r>
              <a:rPr lang="en-US" b="1" dirty="0"/>
              <a:t>estimate based on data </a:t>
            </a:r>
            <a:r>
              <a:rPr lang="en-US" dirty="0"/>
              <a:t>compute </a:t>
            </a:r>
            <a:r>
              <a:rPr lang="en-US" b="1" dirty="0"/>
              <a:t>the z-score </a:t>
            </a:r>
            <a:r>
              <a:rPr lang="en-US" dirty="0"/>
              <a:t>and see where in distribution our data point is</a:t>
            </a:r>
          </a:p>
          <a:p>
            <a:r>
              <a:rPr lang="en-US" dirty="0"/>
              <a:t>So, the idea is to </a:t>
            </a:r>
            <a:r>
              <a:rPr lang="en-US" b="1" dirty="0"/>
              <a:t>map the given problem </a:t>
            </a:r>
            <a:r>
              <a:rPr lang="en-US" dirty="0"/>
              <a:t>into </a:t>
            </a:r>
            <a:r>
              <a:rPr lang="en-US" b="1" dirty="0"/>
              <a:t>Gaussian percentiles </a:t>
            </a:r>
            <a:r>
              <a:rPr lang="en-US" dirty="0"/>
              <a:t>with given percentage of </a:t>
            </a:r>
            <a:r>
              <a:rPr lang="en-US" b="1" dirty="0"/>
              <a:t>error tolerance </a:t>
            </a:r>
            <a:r>
              <a:rPr lang="en-US" dirty="0"/>
              <a:t>and then </a:t>
            </a:r>
            <a:r>
              <a:rPr lang="en-US" b="1" dirty="0"/>
              <a:t>backpropagate the error in % </a:t>
            </a:r>
            <a:r>
              <a:rPr lang="en-US" dirty="0"/>
              <a:t>to the scale given in the problem</a:t>
            </a:r>
          </a:p>
        </p:txBody>
      </p:sp>
    </p:spTree>
    <p:extLst>
      <p:ext uri="{BB962C8B-B14F-4D97-AF65-F5344CB8AC3E}">
        <p14:creationId xmlns:p14="http://schemas.microsoft.com/office/powerpoint/2010/main" val="19094179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7381D-A7A1-4C5F-9BC8-E0CA8EEA93BA}"/>
              </a:ext>
            </a:extLst>
          </p:cNvPr>
          <p:cNvSpPr>
            <a:spLocks noGrp="1"/>
          </p:cNvSpPr>
          <p:nvPr>
            <p:ph type="title"/>
          </p:nvPr>
        </p:nvSpPr>
        <p:spPr>
          <a:xfrm>
            <a:off x="78542" y="69703"/>
            <a:ext cx="11949335" cy="591480"/>
          </a:xfrm>
        </p:spPr>
        <p:txBody>
          <a:bodyPr>
            <a:normAutofit fontScale="90000"/>
          </a:bodyPr>
          <a:lstStyle/>
          <a:p>
            <a:r>
              <a:rPr lang="en-US" b="1" dirty="0"/>
              <a:t>Statistical formulation for hypothesis testing</a:t>
            </a:r>
          </a:p>
        </p:txBody>
      </p:sp>
      <p:sp>
        <p:nvSpPr>
          <p:cNvPr id="3" name="Content Placeholder 2">
            <a:extLst>
              <a:ext uri="{FF2B5EF4-FFF2-40B4-BE49-F238E27FC236}">
                <a16:creationId xmlns:a16="http://schemas.microsoft.com/office/drawing/2014/main" id="{45EA34C1-51A5-46A3-805C-A34C7A49F63B}"/>
              </a:ext>
            </a:extLst>
          </p:cNvPr>
          <p:cNvSpPr>
            <a:spLocks noGrp="1"/>
          </p:cNvSpPr>
          <p:nvPr>
            <p:ph idx="1"/>
          </p:nvPr>
        </p:nvSpPr>
        <p:spPr>
          <a:xfrm>
            <a:off x="64475" y="689314"/>
            <a:ext cx="12099389" cy="5950634"/>
          </a:xfrm>
        </p:spPr>
        <p:txBody>
          <a:bodyPr/>
          <a:lstStyle/>
          <a:p>
            <a:r>
              <a:rPr lang="en-US" sz="2600" dirty="0"/>
              <a:t>We consider a sample X1,…,</a:t>
            </a:r>
            <a:r>
              <a:rPr lang="en-US" sz="2600" dirty="0" err="1"/>
              <a:t>Xn</a:t>
            </a:r>
            <a:r>
              <a:rPr lang="en-US" sz="2600" dirty="0"/>
              <a:t> of </a:t>
            </a:r>
            <a:r>
              <a:rPr lang="en-US" sz="2600" dirty="0" err="1"/>
              <a:t>i.i.d</a:t>
            </a:r>
            <a:r>
              <a:rPr lang="en-US" sz="2600" dirty="0"/>
              <a:t>. random variables and a </a:t>
            </a:r>
            <a:r>
              <a:rPr lang="en-US" sz="2600" b="1" dirty="0"/>
              <a:t>statistical model</a:t>
            </a:r>
          </a:p>
          <a:p>
            <a:r>
              <a:rPr lang="en-US" sz="2600" dirty="0"/>
              <a:t>Let</a:t>
            </a:r>
          </a:p>
          <a:p>
            <a:r>
              <a:rPr lang="en-US" sz="2600" dirty="0"/>
              <a:t> We consider 2 hypotheses H0 and H1, which are </a:t>
            </a:r>
            <a:r>
              <a:rPr lang="en-US" sz="2600" b="1" dirty="0"/>
              <a:t>disjoint</a:t>
            </a:r>
          </a:p>
          <a:p>
            <a:r>
              <a:rPr lang="en-US" sz="2600" dirty="0"/>
              <a:t>H0 is the </a:t>
            </a:r>
            <a:r>
              <a:rPr lang="en-US" sz="2600" b="1" dirty="0"/>
              <a:t>null hypothesis</a:t>
            </a:r>
            <a:r>
              <a:rPr lang="en-US" sz="2600" dirty="0"/>
              <a:t>, H1 is the </a:t>
            </a:r>
            <a:r>
              <a:rPr lang="en-US" sz="2600" b="1" dirty="0"/>
              <a:t>alternative hypothesis</a:t>
            </a:r>
          </a:p>
          <a:p>
            <a:r>
              <a:rPr lang="en-US" sz="2600" dirty="0"/>
              <a:t>If we believe that </a:t>
            </a:r>
            <a:r>
              <a:rPr lang="en-US" sz="2600" b="1" dirty="0"/>
              <a:t>the true theta </a:t>
            </a:r>
            <a:r>
              <a:rPr lang="en-US" sz="2600" dirty="0"/>
              <a:t>is either in </a:t>
            </a:r>
            <a:r>
              <a:rPr lang="en-US" sz="2600" b="1" dirty="0"/>
              <a:t>theta0 or theta1</a:t>
            </a:r>
            <a:r>
              <a:rPr lang="en-US" sz="2600" dirty="0"/>
              <a:t>, we may want to </a:t>
            </a:r>
            <a:r>
              <a:rPr lang="en-US" sz="2600" b="1" dirty="0"/>
              <a:t>test</a:t>
            </a:r>
            <a:r>
              <a:rPr lang="en-US" sz="2600" dirty="0"/>
              <a:t> H0 against H1</a:t>
            </a:r>
          </a:p>
          <a:p>
            <a:r>
              <a:rPr lang="en-US" sz="2600" dirty="0"/>
              <a:t>We want to decide </a:t>
            </a:r>
            <a:r>
              <a:rPr lang="en-US" sz="2600" b="1" dirty="0"/>
              <a:t>whether to reject H0 </a:t>
            </a:r>
            <a:r>
              <a:rPr lang="en-US" sz="2600" dirty="0"/>
              <a:t>(look for </a:t>
            </a:r>
            <a:r>
              <a:rPr lang="en-US" sz="2600" b="1" dirty="0"/>
              <a:t>evidence against H0 </a:t>
            </a:r>
            <a:r>
              <a:rPr lang="en-US" sz="2600" dirty="0"/>
              <a:t>in the data)</a:t>
            </a:r>
          </a:p>
          <a:p>
            <a:r>
              <a:rPr lang="en-US" sz="2600" dirty="0"/>
              <a:t>It is </a:t>
            </a:r>
            <a:r>
              <a:rPr lang="en-US" sz="2600" b="1" dirty="0"/>
              <a:t>innocent</a:t>
            </a:r>
            <a:r>
              <a:rPr lang="en-US" sz="2600" dirty="0"/>
              <a:t> until proven guilty, that is </a:t>
            </a:r>
            <a:r>
              <a:rPr lang="en-US" sz="2600" b="1" dirty="0"/>
              <a:t>lack of evidence</a:t>
            </a:r>
            <a:r>
              <a:rPr lang="en-US" sz="2600" dirty="0"/>
              <a:t>, does not mean that H0 is true</a:t>
            </a:r>
          </a:p>
          <a:p>
            <a:r>
              <a:rPr lang="en-GB" sz="2600" b="1" dirty="0"/>
              <a:t>Regardless</a:t>
            </a:r>
            <a:r>
              <a:rPr lang="en-GB" sz="2600" dirty="0"/>
              <a:t> of the data, our conclusion </a:t>
            </a:r>
            <a:r>
              <a:rPr lang="en-GB" sz="2600" b="1" dirty="0"/>
              <a:t>will never be to </a:t>
            </a:r>
            <a:r>
              <a:rPr lang="en-GB" sz="2600" b="1" i="1" dirty="0"/>
              <a:t>accept</a:t>
            </a:r>
            <a:r>
              <a:rPr lang="en-GB" sz="2600" b="1" dirty="0"/>
              <a:t> the null</a:t>
            </a:r>
            <a:r>
              <a:rPr lang="en-GB" sz="2600" dirty="0"/>
              <a:t>. On observing the data, we will either </a:t>
            </a:r>
            <a:r>
              <a:rPr lang="en-GB" sz="2600" b="1" dirty="0"/>
              <a:t>reject</a:t>
            </a:r>
            <a:r>
              <a:rPr lang="en-GB" sz="2600" dirty="0"/>
              <a:t> the null in </a:t>
            </a:r>
            <a:r>
              <a:rPr lang="en-GB" sz="2600" dirty="0" err="1"/>
              <a:t>favor</a:t>
            </a:r>
            <a:r>
              <a:rPr lang="en-GB" sz="2600" dirty="0"/>
              <a:t> of the alternative OR we will </a:t>
            </a:r>
            <a:r>
              <a:rPr lang="en-GB" sz="2600" b="1" dirty="0"/>
              <a:t>fail to reject</a:t>
            </a:r>
            <a:r>
              <a:rPr lang="en-GB" sz="2600" dirty="0"/>
              <a:t> the null. In the latter case, we are </a:t>
            </a:r>
            <a:r>
              <a:rPr lang="en-GB" sz="2600" b="1" dirty="0"/>
              <a:t>not claiming that the null is true</a:t>
            </a:r>
            <a:r>
              <a:rPr lang="en-GB" sz="2600" dirty="0"/>
              <a:t>, rather we are stating that the </a:t>
            </a:r>
            <a:r>
              <a:rPr lang="en-GB" sz="2600" b="1" dirty="0"/>
              <a:t>data does not provide us with enough evidence </a:t>
            </a:r>
            <a:r>
              <a:rPr lang="en-GB" sz="2600" dirty="0"/>
              <a:t>to refute the null hypothesis</a:t>
            </a:r>
            <a:endParaRPr lang="en-US" sz="2600" dirty="0"/>
          </a:p>
          <a:p>
            <a:endParaRPr lang="en-US" dirty="0"/>
          </a:p>
        </p:txBody>
      </p:sp>
      <p:pic>
        <p:nvPicPr>
          <p:cNvPr id="5" name="Picture 4">
            <a:extLst>
              <a:ext uri="{FF2B5EF4-FFF2-40B4-BE49-F238E27FC236}">
                <a16:creationId xmlns:a16="http://schemas.microsoft.com/office/drawing/2014/main" id="{2F4A7779-326D-4F2A-BEFF-6C2BA26F0530}"/>
              </a:ext>
            </a:extLst>
          </p:cNvPr>
          <p:cNvPicPr>
            <a:picLocks noChangeAspect="1"/>
          </p:cNvPicPr>
          <p:nvPr/>
        </p:nvPicPr>
        <p:blipFill>
          <a:blip r:embed="rId2"/>
          <a:stretch>
            <a:fillRect/>
          </a:stretch>
        </p:blipFill>
        <p:spPr>
          <a:xfrm>
            <a:off x="10104119" y="102722"/>
            <a:ext cx="1928448" cy="530323"/>
          </a:xfrm>
          <a:prstGeom prst="rect">
            <a:avLst/>
          </a:prstGeom>
          <a:ln>
            <a:solidFill>
              <a:schemeClr val="tx1"/>
            </a:solidFill>
          </a:ln>
        </p:spPr>
      </p:pic>
      <p:pic>
        <p:nvPicPr>
          <p:cNvPr id="6" name="Picture 5">
            <a:extLst>
              <a:ext uri="{FF2B5EF4-FFF2-40B4-BE49-F238E27FC236}">
                <a16:creationId xmlns:a16="http://schemas.microsoft.com/office/drawing/2014/main" id="{BA96B5BD-B4ED-48E4-BAD7-3E7D1D272D79}"/>
              </a:ext>
            </a:extLst>
          </p:cNvPr>
          <p:cNvPicPr>
            <a:picLocks noChangeAspect="1"/>
          </p:cNvPicPr>
          <p:nvPr/>
        </p:nvPicPr>
        <p:blipFill>
          <a:blip r:embed="rId3"/>
          <a:stretch>
            <a:fillRect/>
          </a:stretch>
        </p:blipFill>
        <p:spPr>
          <a:xfrm>
            <a:off x="978581" y="1171646"/>
            <a:ext cx="3663945" cy="432069"/>
          </a:xfrm>
          <a:prstGeom prst="rect">
            <a:avLst/>
          </a:prstGeom>
          <a:ln>
            <a:solidFill>
              <a:schemeClr val="tx1"/>
            </a:solidFill>
          </a:ln>
        </p:spPr>
      </p:pic>
      <p:pic>
        <p:nvPicPr>
          <p:cNvPr id="7" name="Picture 6">
            <a:extLst>
              <a:ext uri="{FF2B5EF4-FFF2-40B4-BE49-F238E27FC236}">
                <a16:creationId xmlns:a16="http://schemas.microsoft.com/office/drawing/2014/main" id="{861E20C6-7A3F-47CF-9155-C2531F015048}"/>
              </a:ext>
            </a:extLst>
          </p:cNvPr>
          <p:cNvPicPr>
            <a:picLocks noChangeAspect="1"/>
          </p:cNvPicPr>
          <p:nvPr/>
        </p:nvPicPr>
        <p:blipFill>
          <a:blip r:embed="rId4"/>
          <a:stretch>
            <a:fillRect/>
          </a:stretch>
        </p:blipFill>
        <p:spPr>
          <a:xfrm>
            <a:off x="9066774" y="1333939"/>
            <a:ext cx="1432837" cy="762147"/>
          </a:xfrm>
          <a:prstGeom prst="rect">
            <a:avLst/>
          </a:prstGeom>
          <a:ln>
            <a:solidFill>
              <a:schemeClr val="tx1"/>
            </a:solidFill>
          </a:ln>
        </p:spPr>
      </p:pic>
      <p:pic>
        <p:nvPicPr>
          <p:cNvPr id="8" name="Picture 7">
            <a:extLst>
              <a:ext uri="{FF2B5EF4-FFF2-40B4-BE49-F238E27FC236}">
                <a16:creationId xmlns:a16="http://schemas.microsoft.com/office/drawing/2014/main" id="{C45B5057-2606-4B3E-A980-BBDF944D3298}"/>
              </a:ext>
            </a:extLst>
          </p:cNvPr>
          <p:cNvPicPr>
            <a:picLocks noChangeAspect="1"/>
          </p:cNvPicPr>
          <p:nvPr/>
        </p:nvPicPr>
        <p:blipFill>
          <a:blip r:embed="rId5"/>
          <a:stretch>
            <a:fillRect/>
          </a:stretch>
        </p:blipFill>
        <p:spPr>
          <a:xfrm>
            <a:off x="10609457" y="1134793"/>
            <a:ext cx="1165201" cy="981222"/>
          </a:xfrm>
          <a:prstGeom prst="rect">
            <a:avLst/>
          </a:prstGeom>
          <a:ln>
            <a:solidFill>
              <a:schemeClr val="tx1"/>
            </a:solidFill>
          </a:ln>
        </p:spPr>
      </p:pic>
    </p:spTree>
    <p:extLst>
      <p:ext uri="{BB962C8B-B14F-4D97-AF65-F5344CB8AC3E}">
        <p14:creationId xmlns:p14="http://schemas.microsoft.com/office/powerpoint/2010/main" val="14538249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7381D-A7A1-4C5F-9BC8-E0CA8EEA93BA}"/>
              </a:ext>
            </a:extLst>
          </p:cNvPr>
          <p:cNvSpPr>
            <a:spLocks noGrp="1"/>
          </p:cNvSpPr>
          <p:nvPr>
            <p:ph type="title"/>
          </p:nvPr>
        </p:nvSpPr>
        <p:spPr>
          <a:xfrm>
            <a:off x="78542" y="69703"/>
            <a:ext cx="11949335" cy="591480"/>
          </a:xfrm>
        </p:spPr>
        <p:txBody>
          <a:bodyPr>
            <a:normAutofit fontScale="90000"/>
          </a:bodyPr>
          <a:lstStyle/>
          <a:p>
            <a:r>
              <a:rPr lang="en-US" dirty="0"/>
              <a:t>Statistical tests</a:t>
            </a:r>
          </a:p>
        </p:txBody>
      </p:sp>
      <p:sp>
        <p:nvSpPr>
          <p:cNvPr id="3" name="Content Placeholder 2">
            <a:extLst>
              <a:ext uri="{FF2B5EF4-FFF2-40B4-BE49-F238E27FC236}">
                <a16:creationId xmlns:a16="http://schemas.microsoft.com/office/drawing/2014/main" id="{45EA34C1-51A5-46A3-805C-A34C7A49F63B}"/>
              </a:ext>
            </a:extLst>
          </p:cNvPr>
          <p:cNvSpPr>
            <a:spLocks noGrp="1"/>
          </p:cNvSpPr>
          <p:nvPr>
            <p:ph idx="1"/>
          </p:nvPr>
        </p:nvSpPr>
        <p:spPr>
          <a:xfrm>
            <a:off x="92611" y="801858"/>
            <a:ext cx="11935265" cy="5950634"/>
          </a:xfrm>
        </p:spPr>
        <p:txBody>
          <a:bodyPr/>
          <a:lstStyle/>
          <a:p>
            <a:r>
              <a:rPr lang="en-US" dirty="0"/>
              <a:t>Test statistics is a function, that </a:t>
            </a:r>
            <a:r>
              <a:rPr lang="en-US" b="1" dirty="0"/>
              <a:t>takes data </a:t>
            </a:r>
            <a:r>
              <a:rPr lang="en-US" dirty="0"/>
              <a:t>and </a:t>
            </a:r>
            <a:r>
              <a:rPr lang="en-US" b="1" dirty="0"/>
              <a:t>turns it </a:t>
            </a:r>
            <a:r>
              <a:rPr lang="en-US" dirty="0"/>
              <a:t>into the number 0 or 1</a:t>
            </a:r>
          </a:p>
          <a:p>
            <a:r>
              <a:rPr lang="en-US" dirty="0"/>
              <a:t>In coin example, H0: p=0.5 vs H1 p=/0.5</a:t>
            </a:r>
          </a:p>
          <a:p>
            <a:endParaRPr lang="en-US" dirty="0"/>
          </a:p>
          <a:p>
            <a:r>
              <a:rPr lang="en-US" dirty="0"/>
              <a:t>How do we choose the threshold C?</a:t>
            </a:r>
          </a:p>
          <a:p>
            <a:r>
              <a:rPr lang="en-GB" dirty="0"/>
              <a:t>A </a:t>
            </a:r>
            <a:r>
              <a:rPr lang="en-GB" b="1" dirty="0"/>
              <a:t>(statistical) test</a:t>
            </a:r>
            <a:r>
              <a:rPr lang="en-GB" dirty="0"/>
              <a:t> is a </a:t>
            </a:r>
            <a:r>
              <a:rPr lang="en-GB" b="1" dirty="0"/>
              <a:t>statistic</a:t>
            </a:r>
            <a:r>
              <a:rPr lang="en-GB" dirty="0"/>
              <a:t> whose output is </a:t>
            </a:r>
            <a:r>
              <a:rPr lang="en-GB" b="1" dirty="0"/>
              <a:t>always</a:t>
            </a:r>
            <a:r>
              <a:rPr lang="en-GB" dirty="0"/>
              <a:t> either 0 or 1 and like an estimator</a:t>
            </a:r>
            <a:r>
              <a:rPr lang="en-GB" b="1" dirty="0"/>
              <a:t>, does not depend </a:t>
            </a:r>
            <a:r>
              <a:rPr lang="en-GB" dirty="0"/>
              <a:t>explicitly on the </a:t>
            </a:r>
            <a:r>
              <a:rPr lang="en-GB" b="1" dirty="0"/>
              <a:t>value of true unknown </a:t>
            </a:r>
            <a:r>
              <a:rPr lang="en-GB" dirty="0"/>
              <a:t>parameter.</a:t>
            </a:r>
            <a:endParaRPr lang="en-US" dirty="0"/>
          </a:p>
          <a:p>
            <a:endParaRPr lang="en-US" dirty="0"/>
          </a:p>
        </p:txBody>
      </p:sp>
      <p:pic>
        <p:nvPicPr>
          <p:cNvPr id="5" name="Picture 4">
            <a:extLst>
              <a:ext uri="{FF2B5EF4-FFF2-40B4-BE49-F238E27FC236}">
                <a16:creationId xmlns:a16="http://schemas.microsoft.com/office/drawing/2014/main" id="{FEEEE040-5ED9-493D-B5C8-4D7E8C4B219A}"/>
              </a:ext>
            </a:extLst>
          </p:cNvPr>
          <p:cNvPicPr>
            <a:picLocks noChangeAspect="1"/>
          </p:cNvPicPr>
          <p:nvPr/>
        </p:nvPicPr>
        <p:blipFill>
          <a:blip r:embed="rId2"/>
          <a:stretch>
            <a:fillRect/>
          </a:stretch>
        </p:blipFill>
        <p:spPr>
          <a:xfrm>
            <a:off x="8328074" y="1271805"/>
            <a:ext cx="3784104" cy="849493"/>
          </a:xfrm>
          <a:prstGeom prst="rect">
            <a:avLst/>
          </a:prstGeom>
          <a:ln>
            <a:solidFill>
              <a:schemeClr val="tx1"/>
            </a:solidFill>
          </a:ln>
        </p:spPr>
      </p:pic>
      <p:pic>
        <p:nvPicPr>
          <p:cNvPr id="7" name="Picture 6">
            <a:extLst>
              <a:ext uri="{FF2B5EF4-FFF2-40B4-BE49-F238E27FC236}">
                <a16:creationId xmlns:a16="http://schemas.microsoft.com/office/drawing/2014/main" id="{4EF2640B-CC7E-4326-9B14-BFA855D2531D}"/>
              </a:ext>
            </a:extLst>
          </p:cNvPr>
          <p:cNvPicPr>
            <a:picLocks noChangeAspect="1"/>
          </p:cNvPicPr>
          <p:nvPr/>
        </p:nvPicPr>
        <p:blipFill>
          <a:blip r:embed="rId3"/>
          <a:stretch>
            <a:fillRect/>
          </a:stretch>
        </p:blipFill>
        <p:spPr>
          <a:xfrm>
            <a:off x="392577" y="1760072"/>
            <a:ext cx="3827732" cy="656830"/>
          </a:xfrm>
          <a:prstGeom prst="rect">
            <a:avLst/>
          </a:prstGeom>
          <a:ln>
            <a:solidFill>
              <a:schemeClr val="tx1"/>
            </a:solidFill>
          </a:ln>
        </p:spPr>
      </p:pic>
    </p:spTree>
    <p:extLst>
      <p:ext uri="{BB962C8B-B14F-4D97-AF65-F5344CB8AC3E}">
        <p14:creationId xmlns:p14="http://schemas.microsoft.com/office/powerpoint/2010/main" val="39170240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7381D-A7A1-4C5F-9BC8-E0CA8EEA93BA}"/>
              </a:ext>
            </a:extLst>
          </p:cNvPr>
          <p:cNvSpPr>
            <a:spLocks noGrp="1"/>
          </p:cNvSpPr>
          <p:nvPr>
            <p:ph type="title"/>
          </p:nvPr>
        </p:nvSpPr>
        <p:spPr>
          <a:xfrm>
            <a:off x="78542" y="69703"/>
            <a:ext cx="11949335" cy="591480"/>
          </a:xfrm>
        </p:spPr>
        <p:txBody>
          <a:bodyPr>
            <a:normAutofit fontScale="90000"/>
          </a:bodyPr>
          <a:lstStyle/>
          <a:p>
            <a:r>
              <a:rPr lang="en-US" dirty="0"/>
              <a:t>Type 1 error of a statistical test</a:t>
            </a:r>
          </a:p>
        </p:txBody>
      </p:sp>
      <p:sp>
        <p:nvSpPr>
          <p:cNvPr id="3" name="Content Placeholder 2">
            <a:extLst>
              <a:ext uri="{FF2B5EF4-FFF2-40B4-BE49-F238E27FC236}">
                <a16:creationId xmlns:a16="http://schemas.microsoft.com/office/drawing/2014/main" id="{45EA34C1-51A5-46A3-805C-A34C7A49F63B}"/>
              </a:ext>
            </a:extLst>
          </p:cNvPr>
          <p:cNvSpPr>
            <a:spLocks noGrp="1"/>
          </p:cNvSpPr>
          <p:nvPr>
            <p:ph idx="1"/>
          </p:nvPr>
        </p:nvSpPr>
        <p:spPr>
          <a:xfrm>
            <a:off x="92611" y="801858"/>
            <a:ext cx="11935265" cy="5950634"/>
          </a:xfrm>
        </p:spPr>
        <p:txBody>
          <a:bodyPr/>
          <a:lstStyle/>
          <a:p>
            <a:r>
              <a:rPr lang="en-US" dirty="0"/>
              <a:t>So when choosing a </a:t>
            </a:r>
            <a:r>
              <a:rPr lang="en-US" b="1" dirty="0"/>
              <a:t>value for C</a:t>
            </a:r>
            <a:r>
              <a:rPr lang="en-US" dirty="0"/>
              <a:t>, this decision should </a:t>
            </a:r>
            <a:r>
              <a:rPr lang="en-US" b="1" dirty="0"/>
              <a:t>not be arbitrary</a:t>
            </a:r>
          </a:p>
          <a:p>
            <a:r>
              <a:rPr lang="en-US" dirty="0"/>
              <a:t>We need to </a:t>
            </a:r>
            <a:r>
              <a:rPr lang="en-US" b="1" dirty="0"/>
              <a:t>optimize</a:t>
            </a:r>
            <a:r>
              <a:rPr lang="en-US" dirty="0"/>
              <a:t> this for something, specifically we want to </a:t>
            </a:r>
            <a:r>
              <a:rPr lang="en-US" b="1" dirty="0"/>
              <a:t>optimize</a:t>
            </a:r>
            <a:r>
              <a:rPr lang="en-US" dirty="0"/>
              <a:t> for the </a:t>
            </a:r>
            <a:r>
              <a:rPr lang="en-US" b="1" dirty="0"/>
              <a:t>errors</a:t>
            </a:r>
            <a:r>
              <a:rPr lang="en-US" dirty="0"/>
              <a:t>, so that we get </a:t>
            </a:r>
            <a:r>
              <a:rPr lang="en-US" b="1" dirty="0"/>
              <a:t>the least error possible</a:t>
            </a:r>
          </a:p>
          <a:p>
            <a:r>
              <a:rPr lang="en-US" b="1" dirty="0"/>
              <a:t>Rejection region </a:t>
            </a:r>
            <a:r>
              <a:rPr lang="en-US" dirty="0"/>
              <a:t>of a test     :                                        this means rejection region is defined as a region when observations (X1,…,</a:t>
            </a:r>
            <a:r>
              <a:rPr lang="en-US" dirty="0" err="1"/>
              <a:t>Xn</a:t>
            </a:r>
            <a:r>
              <a:rPr lang="en-US" dirty="0"/>
              <a:t>) live in </a:t>
            </a:r>
            <a:r>
              <a:rPr lang="en-US" b="1" dirty="0"/>
              <a:t>particular parameter space</a:t>
            </a:r>
            <a:r>
              <a:rPr lang="en-US" dirty="0"/>
              <a:t>, then our indicator function is as following </a:t>
            </a:r>
          </a:p>
          <a:p>
            <a:r>
              <a:rPr lang="en-US" dirty="0"/>
              <a:t>There are </a:t>
            </a:r>
            <a:r>
              <a:rPr lang="en-US" b="1" dirty="0"/>
              <a:t>2 type of errors </a:t>
            </a:r>
            <a:r>
              <a:rPr lang="en-US" dirty="0"/>
              <a:t>that we can make while doing hypothesis testing</a:t>
            </a:r>
          </a:p>
          <a:p>
            <a:r>
              <a:rPr lang="en-US" b="1" dirty="0"/>
              <a:t>Type 1 error </a:t>
            </a:r>
            <a:r>
              <a:rPr lang="en-US" dirty="0"/>
              <a:t>of a test       (</a:t>
            </a:r>
            <a:r>
              <a:rPr lang="en-US" b="1" dirty="0"/>
              <a:t>rejecting Ho </a:t>
            </a:r>
            <a:r>
              <a:rPr lang="en-US" dirty="0"/>
              <a:t>when it is actually true)</a:t>
            </a:r>
          </a:p>
          <a:p>
            <a:r>
              <a:rPr lang="en-US" dirty="0"/>
              <a:t>Alpha is a function from theta0 to R that maps some theta into P</a:t>
            </a:r>
          </a:p>
          <a:p>
            <a:r>
              <a:rPr lang="en-US" dirty="0"/>
              <a:t>In other words </a:t>
            </a:r>
            <a:r>
              <a:rPr lang="en-US" b="1" dirty="0"/>
              <a:t>alpha</a:t>
            </a:r>
            <a:r>
              <a:rPr lang="en-US" dirty="0"/>
              <a:t> is a function of indicator function (like </a:t>
            </a:r>
            <a:r>
              <a:rPr lang="en-US" b="1" dirty="0"/>
              <a:t>what conditions </a:t>
            </a:r>
            <a:r>
              <a:rPr lang="en-US" dirty="0"/>
              <a:t>we have for indicator function for it to </a:t>
            </a:r>
            <a:r>
              <a:rPr lang="en-US" b="1" dirty="0"/>
              <a:t>have a value of 1</a:t>
            </a:r>
            <a:r>
              <a:rPr lang="en-US" dirty="0"/>
              <a:t>, and that alpha when given input of function gives the probability of error)-given H0 is true P(psi=1)</a:t>
            </a:r>
          </a:p>
        </p:txBody>
      </p:sp>
      <p:pic>
        <p:nvPicPr>
          <p:cNvPr id="4" name="Picture 3">
            <a:extLst>
              <a:ext uri="{FF2B5EF4-FFF2-40B4-BE49-F238E27FC236}">
                <a16:creationId xmlns:a16="http://schemas.microsoft.com/office/drawing/2014/main" id="{2A0D297A-560B-48CF-AD6D-E201409569DB}"/>
              </a:ext>
            </a:extLst>
          </p:cNvPr>
          <p:cNvPicPr>
            <a:picLocks noChangeAspect="1"/>
          </p:cNvPicPr>
          <p:nvPr/>
        </p:nvPicPr>
        <p:blipFill>
          <a:blip r:embed="rId2"/>
          <a:stretch>
            <a:fillRect/>
          </a:stretch>
        </p:blipFill>
        <p:spPr>
          <a:xfrm>
            <a:off x="8292023" y="57879"/>
            <a:ext cx="3843705" cy="659571"/>
          </a:xfrm>
          <a:prstGeom prst="rect">
            <a:avLst/>
          </a:prstGeom>
          <a:ln>
            <a:solidFill>
              <a:schemeClr val="tx1"/>
            </a:solidFill>
          </a:ln>
        </p:spPr>
      </p:pic>
      <p:pic>
        <p:nvPicPr>
          <p:cNvPr id="6" name="Picture 5">
            <a:extLst>
              <a:ext uri="{FF2B5EF4-FFF2-40B4-BE49-F238E27FC236}">
                <a16:creationId xmlns:a16="http://schemas.microsoft.com/office/drawing/2014/main" id="{800AABFB-7FAA-49F1-A83B-D1AB04048C73}"/>
              </a:ext>
            </a:extLst>
          </p:cNvPr>
          <p:cNvPicPr>
            <a:picLocks noChangeAspect="1"/>
          </p:cNvPicPr>
          <p:nvPr/>
        </p:nvPicPr>
        <p:blipFill>
          <a:blip r:embed="rId3"/>
          <a:stretch>
            <a:fillRect/>
          </a:stretch>
        </p:blipFill>
        <p:spPr>
          <a:xfrm>
            <a:off x="4181475" y="2264385"/>
            <a:ext cx="277983" cy="355201"/>
          </a:xfrm>
          <a:prstGeom prst="rect">
            <a:avLst/>
          </a:prstGeom>
          <a:ln>
            <a:solidFill>
              <a:schemeClr val="tx1"/>
            </a:solidFill>
          </a:ln>
        </p:spPr>
      </p:pic>
      <p:pic>
        <p:nvPicPr>
          <p:cNvPr id="7" name="Picture 6">
            <a:extLst>
              <a:ext uri="{FF2B5EF4-FFF2-40B4-BE49-F238E27FC236}">
                <a16:creationId xmlns:a16="http://schemas.microsoft.com/office/drawing/2014/main" id="{8434E596-1958-4C7D-9A77-516F58E45A53}"/>
              </a:ext>
            </a:extLst>
          </p:cNvPr>
          <p:cNvPicPr>
            <a:picLocks noChangeAspect="1"/>
          </p:cNvPicPr>
          <p:nvPr/>
        </p:nvPicPr>
        <p:blipFill>
          <a:blip r:embed="rId4"/>
          <a:stretch>
            <a:fillRect/>
          </a:stretch>
        </p:blipFill>
        <p:spPr>
          <a:xfrm>
            <a:off x="4613031" y="2245335"/>
            <a:ext cx="2968414" cy="385323"/>
          </a:xfrm>
          <a:prstGeom prst="rect">
            <a:avLst/>
          </a:prstGeom>
          <a:ln>
            <a:solidFill>
              <a:schemeClr val="tx1"/>
            </a:solidFill>
          </a:ln>
        </p:spPr>
      </p:pic>
      <p:pic>
        <p:nvPicPr>
          <p:cNvPr id="8" name="Picture 7">
            <a:extLst>
              <a:ext uri="{FF2B5EF4-FFF2-40B4-BE49-F238E27FC236}">
                <a16:creationId xmlns:a16="http://schemas.microsoft.com/office/drawing/2014/main" id="{D6BAFD73-3AEA-4F2C-9C0D-4D3D3C839A19}"/>
              </a:ext>
            </a:extLst>
          </p:cNvPr>
          <p:cNvPicPr>
            <a:picLocks noChangeAspect="1"/>
          </p:cNvPicPr>
          <p:nvPr/>
        </p:nvPicPr>
        <p:blipFill>
          <a:blip r:embed="rId5"/>
          <a:stretch>
            <a:fillRect/>
          </a:stretch>
        </p:blipFill>
        <p:spPr>
          <a:xfrm>
            <a:off x="7587240" y="2966449"/>
            <a:ext cx="1627247" cy="494201"/>
          </a:xfrm>
          <a:prstGeom prst="rect">
            <a:avLst/>
          </a:prstGeom>
          <a:ln>
            <a:solidFill>
              <a:schemeClr val="tx1"/>
            </a:solidFill>
          </a:ln>
        </p:spPr>
      </p:pic>
      <p:pic>
        <p:nvPicPr>
          <p:cNvPr id="10" name="Picture 9">
            <a:extLst>
              <a:ext uri="{FF2B5EF4-FFF2-40B4-BE49-F238E27FC236}">
                <a16:creationId xmlns:a16="http://schemas.microsoft.com/office/drawing/2014/main" id="{CFD7CA6A-E608-4F09-968D-968E40FA3F1D}"/>
              </a:ext>
            </a:extLst>
          </p:cNvPr>
          <p:cNvPicPr>
            <a:picLocks noChangeAspect="1"/>
          </p:cNvPicPr>
          <p:nvPr/>
        </p:nvPicPr>
        <p:blipFill>
          <a:blip r:embed="rId3"/>
          <a:stretch>
            <a:fillRect/>
          </a:stretch>
        </p:blipFill>
        <p:spPr>
          <a:xfrm>
            <a:off x="3588287" y="4020502"/>
            <a:ext cx="277983" cy="355201"/>
          </a:xfrm>
          <a:prstGeom prst="rect">
            <a:avLst/>
          </a:prstGeom>
          <a:ln>
            <a:solidFill>
              <a:schemeClr val="tx1"/>
            </a:solidFill>
          </a:ln>
        </p:spPr>
      </p:pic>
      <p:pic>
        <p:nvPicPr>
          <p:cNvPr id="11" name="Picture 10">
            <a:extLst>
              <a:ext uri="{FF2B5EF4-FFF2-40B4-BE49-F238E27FC236}">
                <a16:creationId xmlns:a16="http://schemas.microsoft.com/office/drawing/2014/main" id="{CEF6511A-C57B-4CC3-B702-7BD80464D94D}"/>
              </a:ext>
            </a:extLst>
          </p:cNvPr>
          <p:cNvPicPr>
            <a:picLocks noChangeAspect="1"/>
          </p:cNvPicPr>
          <p:nvPr/>
        </p:nvPicPr>
        <p:blipFill>
          <a:blip r:embed="rId6"/>
          <a:stretch>
            <a:fillRect/>
          </a:stretch>
        </p:blipFill>
        <p:spPr>
          <a:xfrm>
            <a:off x="9646113" y="6211984"/>
            <a:ext cx="1857319" cy="498305"/>
          </a:xfrm>
          <a:prstGeom prst="rect">
            <a:avLst/>
          </a:prstGeom>
          <a:ln>
            <a:solidFill>
              <a:schemeClr val="tx1"/>
            </a:solidFill>
          </a:ln>
        </p:spPr>
      </p:pic>
    </p:spTree>
    <p:extLst>
      <p:ext uri="{BB962C8B-B14F-4D97-AF65-F5344CB8AC3E}">
        <p14:creationId xmlns:p14="http://schemas.microsoft.com/office/powerpoint/2010/main" val="2646598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7381D-A7A1-4C5F-9BC8-E0CA8EEA93BA}"/>
              </a:ext>
            </a:extLst>
          </p:cNvPr>
          <p:cNvSpPr>
            <a:spLocks noGrp="1"/>
          </p:cNvSpPr>
          <p:nvPr>
            <p:ph type="title"/>
          </p:nvPr>
        </p:nvSpPr>
        <p:spPr>
          <a:xfrm>
            <a:off x="78542" y="69703"/>
            <a:ext cx="11949335" cy="591480"/>
          </a:xfrm>
        </p:spPr>
        <p:txBody>
          <a:bodyPr>
            <a:normAutofit fontScale="90000"/>
          </a:bodyPr>
          <a:lstStyle/>
          <a:p>
            <a:r>
              <a:rPr lang="en-US" dirty="0"/>
              <a:t>Type 2 error and power of a test</a:t>
            </a:r>
          </a:p>
        </p:txBody>
      </p:sp>
      <p:sp>
        <p:nvSpPr>
          <p:cNvPr id="3" name="Content Placeholder 2">
            <a:extLst>
              <a:ext uri="{FF2B5EF4-FFF2-40B4-BE49-F238E27FC236}">
                <a16:creationId xmlns:a16="http://schemas.microsoft.com/office/drawing/2014/main" id="{45EA34C1-51A5-46A3-805C-A34C7A49F63B}"/>
              </a:ext>
            </a:extLst>
          </p:cNvPr>
          <p:cNvSpPr>
            <a:spLocks noGrp="1"/>
          </p:cNvSpPr>
          <p:nvPr>
            <p:ph idx="1"/>
          </p:nvPr>
        </p:nvSpPr>
        <p:spPr>
          <a:xfrm>
            <a:off x="92611" y="801858"/>
            <a:ext cx="11935265" cy="5950634"/>
          </a:xfrm>
        </p:spPr>
        <p:txBody>
          <a:bodyPr/>
          <a:lstStyle/>
          <a:p>
            <a:r>
              <a:rPr lang="en-US" b="1" dirty="0"/>
              <a:t>Type 2 error (b) </a:t>
            </a:r>
            <a:r>
              <a:rPr lang="en-US" dirty="0"/>
              <a:t>is a probability of </a:t>
            </a:r>
            <a:r>
              <a:rPr lang="en-US" b="1" dirty="0"/>
              <a:t>not rejecting H0</a:t>
            </a:r>
            <a:r>
              <a:rPr lang="en-US" dirty="0"/>
              <a:t>, although </a:t>
            </a:r>
            <a:r>
              <a:rPr lang="en-US" b="1" dirty="0"/>
              <a:t>H1 is actually true</a:t>
            </a:r>
          </a:p>
          <a:p>
            <a:r>
              <a:rPr lang="en-US" b="1" dirty="0"/>
              <a:t>Power of a test psi </a:t>
            </a:r>
            <a:r>
              <a:rPr lang="en-US" dirty="0"/>
              <a:t>is defined as                            that is probability of rejecting H0, when actually H1 is true, which is good thing</a:t>
            </a:r>
          </a:p>
          <a:p>
            <a:r>
              <a:rPr lang="en-US" b="1" dirty="0"/>
              <a:t>In 1-b</a:t>
            </a:r>
            <a:r>
              <a:rPr lang="en-US" dirty="0"/>
              <a:t> we look at its lowest value (the worst case)</a:t>
            </a:r>
          </a:p>
          <a:p>
            <a:endParaRPr lang="en-US" dirty="0"/>
          </a:p>
          <a:p>
            <a:endParaRPr lang="en-US" dirty="0"/>
          </a:p>
          <a:p>
            <a:endParaRPr lang="en-US" dirty="0"/>
          </a:p>
          <a:p>
            <a:r>
              <a:rPr lang="en-US" dirty="0"/>
              <a:t>To plot this graph we need 1) boundary value 2) power of the test, to plot value of function at boundary, then extrapolate to 1 as theta-infinity 3) To the left of the boundary we have type 1 error 4) To the RHS we have the opposite of type 2 error</a:t>
            </a:r>
          </a:p>
          <a:p>
            <a:endParaRPr lang="en-US" b="1" dirty="0"/>
          </a:p>
          <a:p>
            <a:endParaRPr lang="en-US" b="1" dirty="0"/>
          </a:p>
          <a:p>
            <a:endParaRPr lang="en-US" b="1" dirty="0"/>
          </a:p>
          <a:p>
            <a:endParaRPr lang="en-US" b="1" dirty="0"/>
          </a:p>
        </p:txBody>
      </p:sp>
      <p:pic>
        <p:nvPicPr>
          <p:cNvPr id="7" name="Picture 6">
            <a:extLst>
              <a:ext uri="{FF2B5EF4-FFF2-40B4-BE49-F238E27FC236}">
                <a16:creationId xmlns:a16="http://schemas.microsoft.com/office/drawing/2014/main" id="{6B6A0EFC-5A04-4B7F-A01E-DE421C3CD000}"/>
              </a:ext>
            </a:extLst>
          </p:cNvPr>
          <p:cNvPicPr>
            <a:picLocks noChangeAspect="1"/>
          </p:cNvPicPr>
          <p:nvPr/>
        </p:nvPicPr>
        <p:blipFill>
          <a:blip r:embed="rId2"/>
          <a:stretch>
            <a:fillRect/>
          </a:stretch>
        </p:blipFill>
        <p:spPr>
          <a:xfrm>
            <a:off x="5173026" y="1359289"/>
            <a:ext cx="2014545" cy="413240"/>
          </a:xfrm>
          <a:prstGeom prst="rect">
            <a:avLst/>
          </a:prstGeom>
          <a:ln>
            <a:solidFill>
              <a:schemeClr val="tx1"/>
            </a:solidFill>
          </a:ln>
        </p:spPr>
      </p:pic>
      <p:pic>
        <p:nvPicPr>
          <p:cNvPr id="8" name="Picture 7">
            <a:extLst>
              <a:ext uri="{FF2B5EF4-FFF2-40B4-BE49-F238E27FC236}">
                <a16:creationId xmlns:a16="http://schemas.microsoft.com/office/drawing/2014/main" id="{239DA599-4118-4FA7-91E2-F91AD2C0CEC8}"/>
              </a:ext>
            </a:extLst>
          </p:cNvPr>
          <p:cNvPicPr>
            <a:picLocks noChangeAspect="1"/>
          </p:cNvPicPr>
          <p:nvPr/>
        </p:nvPicPr>
        <p:blipFill>
          <a:blip r:embed="rId3"/>
          <a:stretch>
            <a:fillRect/>
          </a:stretch>
        </p:blipFill>
        <p:spPr>
          <a:xfrm>
            <a:off x="7593867" y="1791506"/>
            <a:ext cx="4443389" cy="2189651"/>
          </a:xfrm>
          <a:prstGeom prst="rect">
            <a:avLst/>
          </a:prstGeom>
          <a:ln>
            <a:solidFill>
              <a:schemeClr val="tx1"/>
            </a:solidFill>
          </a:ln>
        </p:spPr>
      </p:pic>
      <p:pic>
        <p:nvPicPr>
          <p:cNvPr id="9" name="Picture 8">
            <a:extLst>
              <a:ext uri="{FF2B5EF4-FFF2-40B4-BE49-F238E27FC236}">
                <a16:creationId xmlns:a16="http://schemas.microsoft.com/office/drawing/2014/main" id="{C0E436F7-5CEB-4B32-BBD2-4742D2760CE1}"/>
              </a:ext>
            </a:extLst>
          </p:cNvPr>
          <p:cNvPicPr>
            <a:picLocks noChangeAspect="1"/>
          </p:cNvPicPr>
          <p:nvPr/>
        </p:nvPicPr>
        <p:blipFill>
          <a:blip r:embed="rId4"/>
          <a:stretch>
            <a:fillRect/>
          </a:stretch>
        </p:blipFill>
        <p:spPr>
          <a:xfrm>
            <a:off x="3798277" y="2641870"/>
            <a:ext cx="3502855" cy="1618744"/>
          </a:xfrm>
          <a:prstGeom prst="rect">
            <a:avLst/>
          </a:prstGeom>
          <a:ln>
            <a:solidFill>
              <a:schemeClr val="tx1"/>
            </a:solidFill>
          </a:ln>
        </p:spPr>
      </p:pic>
    </p:spTree>
    <p:extLst>
      <p:ext uri="{BB962C8B-B14F-4D97-AF65-F5344CB8AC3E}">
        <p14:creationId xmlns:p14="http://schemas.microsoft.com/office/powerpoint/2010/main" val="20638990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7381D-A7A1-4C5F-9BC8-E0CA8EEA93BA}"/>
              </a:ext>
            </a:extLst>
          </p:cNvPr>
          <p:cNvSpPr>
            <a:spLocks noGrp="1"/>
          </p:cNvSpPr>
          <p:nvPr>
            <p:ph type="title"/>
          </p:nvPr>
        </p:nvSpPr>
        <p:spPr>
          <a:xfrm>
            <a:off x="78542" y="69703"/>
            <a:ext cx="11949335" cy="591480"/>
          </a:xfrm>
        </p:spPr>
        <p:txBody>
          <a:bodyPr>
            <a:normAutofit fontScale="90000"/>
          </a:bodyPr>
          <a:lstStyle/>
          <a:p>
            <a:r>
              <a:rPr lang="en-US" dirty="0"/>
              <a:t>Level of a statistical test</a:t>
            </a:r>
          </a:p>
        </p:txBody>
      </p:sp>
      <p:sp>
        <p:nvSpPr>
          <p:cNvPr id="3" name="Content Placeholder 2">
            <a:extLst>
              <a:ext uri="{FF2B5EF4-FFF2-40B4-BE49-F238E27FC236}">
                <a16:creationId xmlns:a16="http://schemas.microsoft.com/office/drawing/2014/main" id="{45EA34C1-51A5-46A3-805C-A34C7A49F63B}"/>
              </a:ext>
            </a:extLst>
          </p:cNvPr>
          <p:cNvSpPr>
            <a:spLocks noGrp="1"/>
          </p:cNvSpPr>
          <p:nvPr>
            <p:ph idx="1"/>
          </p:nvPr>
        </p:nvSpPr>
        <p:spPr>
          <a:xfrm>
            <a:off x="92611" y="801858"/>
            <a:ext cx="11935265" cy="5950634"/>
          </a:xfrm>
        </p:spPr>
        <p:txBody>
          <a:bodyPr/>
          <a:lstStyle/>
          <a:p>
            <a:r>
              <a:rPr lang="en-US" dirty="0"/>
              <a:t>A test      has level       if (think alpha=1%, 5% </a:t>
            </a:r>
            <a:r>
              <a:rPr lang="en-US" dirty="0" err="1"/>
              <a:t>etc</a:t>
            </a:r>
            <a:r>
              <a:rPr lang="en-US" dirty="0"/>
              <a:t>)</a:t>
            </a:r>
          </a:p>
          <a:p>
            <a:r>
              <a:rPr lang="en-US" dirty="0"/>
              <a:t>That is we want to </a:t>
            </a:r>
            <a:r>
              <a:rPr lang="en-US" b="1" dirty="0"/>
              <a:t>limit the prob of type 1 error </a:t>
            </a:r>
            <a:r>
              <a:rPr lang="en-US" dirty="0"/>
              <a:t>to alpha , that if I have an innocent person, I want the probability that I send them to jail to be at most 5%</a:t>
            </a:r>
          </a:p>
          <a:p>
            <a:r>
              <a:rPr lang="en-US" dirty="0"/>
              <a:t>A test has asymptotic level alpha if </a:t>
            </a:r>
          </a:p>
          <a:p>
            <a:endParaRPr lang="en-US" dirty="0"/>
          </a:p>
          <a:p>
            <a:endParaRPr lang="en-US" dirty="0"/>
          </a:p>
          <a:p>
            <a:endParaRPr lang="en-US" dirty="0"/>
          </a:p>
          <a:p>
            <a:r>
              <a:rPr lang="en-US" b="1" dirty="0"/>
              <a:t>Type 1 error </a:t>
            </a:r>
            <a:r>
              <a:rPr lang="en-US" dirty="0"/>
              <a:t>is probability of                                  </a:t>
            </a:r>
            <a:r>
              <a:rPr lang="en-US" dirty="0" err="1"/>
              <a:t>maxXi</a:t>
            </a:r>
            <a:r>
              <a:rPr lang="en-US" dirty="0"/>
              <a:t>&gt;C given </a:t>
            </a:r>
            <a:r>
              <a:rPr lang="en-US" b="1" dirty="0"/>
              <a:t>that H0 is true</a:t>
            </a:r>
          </a:p>
          <a:p>
            <a:r>
              <a:rPr lang="en-US" dirty="0"/>
              <a:t>Alpha is like the </a:t>
            </a:r>
            <a:r>
              <a:rPr lang="en-US" b="1" dirty="0"/>
              <a:t>worst case scenario </a:t>
            </a:r>
            <a:r>
              <a:rPr lang="en-US" dirty="0"/>
              <a:t>type 1 error (under most extreme H0 values) </a:t>
            </a:r>
          </a:p>
        </p:txBody>
      </p:sp>
      <p:pic>
        <p:nvPicPr>
          <p:cNvPr id="6" name="Picture 5">
            <a:extLst>
              <a:ext uri="{FF2B5EF4-FFF2-40B4-BE49-F238E27FC236}">
                <a16:creationId xmlns:a16="http://schemas.microsoft.com/office/drawing/2014/main" id="{2A8BD64F-8CF0-4CB9-A6D4-D9771F3DA914}"/>
              </a:ext>
            </a:extLst>
          </p:cNvPr>
          <p:cNvPicPr>
            <a:picLocks noChangeAspect="1"/>
          </p:cNvPicPr>
          <p:nvPr/>
        </p:nvPicPr>
        <p:blipFill>
          <a:blip r:embed="rId2"/>
          <a:stretch>
            <a:fillRect/>
          </a:stretch>
        </p:blipFill>
        <p:spPr>
          <a:xfrm>
            <a:off x="1325733" y="806107"/>
            <a:ext cx="362390" cy="442921"/>
          </a:xfrm>
          <a:prstGeom prst="rect">
            <a:avLst/>
          </a:prstGeom>
        </p:spPr>
      </p:pic>
      <p:pic>
        <p:nvPicPr>
          <p:cNvPr id="7" name="Picture 6">
            <a:extLst>
              <a:ext uri="{FF2B5EF4-FFF2-40B4-BE49-F238E27FC236}">
                <a16:creationId xmlns:a16="http://schemas.microsoft.com/office/drawing/2014/main" id="{627E95E1-3828-4CEE-A3FA-F4750B798CF4}"/>
              </a:ext>
            </a:extLst>
          </p:cNvPr>
          <p:cNvPicPr>
            <a:picLocks noChangeAspect="1"/>
          </p:cNvPicPr>
          <p:nvPr/>
        </p:nvPicPr>
        <p:blipFill>
          <a:blip r:embed="rId3"/>
          <a:stretch>
            <a:fillRect/>
          </a:stretch>
        </p:blipFill>
        <p:spPr>
          <a:xfrm>
            <a:off x="3051517" y="684042"/>
            <a:ext cx="388034" cy="582051"/>
          </a:xfrm>
          <a:prstGeom prst="rect">
            <a:avLst/>
          </a:prstGeom>
        </p:spPr>
      </p:pic>
      <p:pic>
        <p:nvPicPr>
          <p:cNvPr id="8" name="Picture 7">
            <a:extLst>
              <a:ext uri="{FF2B5EF4-FFF2-40B4-BE49-F238E27FC236}">
                <a16:creationId xmlns:a16="http://schemas.microsoft.com/office/drawing/2014/main" id="{85BE97D2-582F-4A6D-B3DC-1F711B8AC44D}"/>
              </a:ext>
            </a:extLst>
          </p:cNvPr>
          <p:cNvPicPr>
            <a:picLocks noChangeAspect="1"/>
          </p:cNvPicPr>
          <p:nvPr/>
        </p:nvPicPr>
        <p:blipFill>
          <a:blip r:embed="rId4"/>
          <a:stretch>
            <a:fillRect/>
          </a:stretch>
        </p:blipFill>
        <p:spPr>
          <a:xfrm>
            <a:off x="7565780" y="768228"/>
            <a:ext cx="2682275" cy="441594"/>
          </a:xfrm>
          <a:prstGeom prst="rect">
            <a:avLst/>
          </a:prstGeom>
        </p:spPr>
      </p:pic>
      <p:pic>
        <p:nvPicPr>
          <p:cNvPr id="9" name="Picture 8">
            <a:extLst>
              <a:ext uri="{FF2B5EF4-FFF2-40B4-BE49-F238E27FC236}">
                <a16:creationId xmlns:a16="http://schemas.microsoft.com/office/drawing/2014/main" id="{1FE63A0B-5676-4EE8-9B91-788E9194C52E}"/>
              </a:ext>
            </a:extLst>
          </p:cNvPr>
          <p:cNvPicPr>
            <a:picLocks noChangeAspect="1"/>
          </p:cNvPicPr>
          <p:nvPr/>
        </p:nvPicPr>
        <p:blipFill>
          <a:blip r:embed="rId5"/>
          <a:stretch>
            <a:fillRect/>
          </a:stretch>
        </p:blipFill>
        <p:spPr>
          <a:xfrm>
            <a:off x="5617259" y="2150305"/>
            <a:ext cx="2288196" cy="508488"/>
          </a:xfrm>
          <a:prstGeom prst="rect">
            <a:avLst/>
          </a:prstGeom>
          <a:ln>
            <a:solidFill>
              <a:schemeClr val="tx1"/>
            </a:solidFill>
          </a:ln>
        </p:spPr>
      </p:pic>
      <p:pic>
        <p:nvPicPr>
          <p:cNvPr id="10" name="Picture 9">
            <a:extLst>
              <a:ext uri="{FF2B5EF4-FFF2-40B4-BE49-F238E27FC236}">
                <a16:creationId xmlns:a16="http://schemas.microsoft.com/office/drawing/2014/main" id="{4EEC5D10-D95F-4E75-9539-1F25F391036F}"/>
              </a:ext>
            </a:extLst>
          </p:cNvPr>
          <p:cNvPicPr>
            <a:picLocks noChangeAspect="1"/>
          </p:cNvPicPr>
          <p:nvPr/>
        </p:nvPicPr>
        <p:blipFill>
          <a:blip r:embed="rId6"/>
          <a:stretch>
            <a:fillRect/>
          </a:stretch>
        </p:blipFill>
        <p:spPr>
          <a:xfrm>
            <a:off x="456027" y="2873106"/>
            <a:ext cx="3920872" cy="1276863"/>
          </a:xfrm>
          <a:prstGeom prst="rect">
            <a:avLst/>
          </a:prstGeom>
          <a:ln>
            <a:solidFill>
              <a:schemeClr val="tx1"/>
            </a:solidFill>
          </a:ln>
        </p:spPr>
      </p:pic>
      <p:pic>
        <p:nvPicPr>
          <p:cNvPr id="11" name="Picture 10">
            <a:extLst>
              <a:ext uri="{FF2B5EF4-FFF2-40B4-BE49-F238E27FC236}">
                <a16:creationId xmlns:a16="http://schemas.microsoft.com/office/drawing/2014/main" id="{A191996E-2767-4E96-BDB8-59352A954806}"/>
              </a:ext>
            </a:extLst>
          </p:cNvPr>
          <p:cNvPicPr>
            <a:picLocks noChangeAspect="1"/>
          </p:cNvPicPr>
          <p:nvPr/>
        </p:nvPicPr>
        <p:blipFill>
          <a:blip r:embed="rId7"/>
          <a:stretch>
            <a:fillRect/>
          </a:stretch>
        </p:blipFill>
        <p:spPr>
          <a:xfrm>
            <a:off x="4638382" y="2872079"/>
            <a:ext cx="6425106" cy="841792"/>
          </a:xfrm>
          <a:prstGeom prst="rect">
            <a:avLst/>
          </a:prstGeom>
          <a:ln>
            <a:solidFill>
              <a:schemeClr val="tx1"/>
            </a:solidFill>
          </a:ln>
        </p:spPr>
      </p:pic>
      <p:pic>
        <p:nvPicPr>
          <p:cNvPr id="12" name="Picture 11">
            <a:extLst>
              <a:ext uri="{FF2B5EF4-FFF2-40B4-BE49-F238E27FC236}">
                <a16:creationId xmlns:a16="http://schemas.microsoft.com/office/drawing/2014/main" id="{213A6F6A-9D1D-4C80-ADCA-0AAE796A49D3}"/>
              </a:ext>
            </a:extLst>
          </p:cNvPr>
          <p:cNvPicPr>
            <a:picLocks noChangeAspect="1"/>
          </p:cNvPicPr>
          <p:nvPr/>
        </p:nvPicPr>
        <p:blipFill>
          <a:blip r:embed="rId8"/>
          <a:stretch>
            <a:fillRect/>
          </a:stretch>
        </p:blipFill>
        <p:spPr>
          <a:xfrm>
            <a:off x="4650105" y="4241848"/>
            <a:ext cx="2561932" cy="502809"/>
          </a:xfrm>
          <a:prstGeom prst="rect">
            <a:avLst/>
          </a:prstGeom>
        </p:spPr>
      </p:pic>
    </p:spTree>
    <p:extLst>
      <p:ext uri="{BB962C8B-B14F-4D97-AF65-F5344CB8AC3E}">
        <p14:creationId xmlns:p14="http://schemas.microsoft.com/office/powerpoint/2010/main" val="7776937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7381D-A7A1-4C5F-9BC8-E0CA8EEA93BA}"/>
              </a:ext>
            </a:extLst>
          </p:cNvPr>
          <p:cNvSpPr>
            <a:spLocks noGrp="1"/>
          </p:cNvSpPr>
          <p:nvPr>
            <p:ph type="title"/>
          </p:nvPr>
        </p:nvSpPr>
        <p:spPr>
          <a:xfrm>
            <a:off x="78542" y="69703"/>
            <a:ext cx="11949335" cy="591480"/>
          </a:xfrm>
        </p:spPr>
        <p:txBody>
          <a:bodyPr>
            <a:normAutofit fontScale="90000"/>
          </a:bodyPr>
          <a:lstStyle/>
          <a:p>
            <a:r>
              <a:rPr lang="en-US" dirty="0"/>
              <a:t>One-sided vs two-sided tests</a:t>
            </a:r>
          </a:p>
        </p:txBody>
      </p:sp>
      <p:sp>
        <p:nvSpPr>
          <p:cNvPr id="3" name="Content Placeholder 2">
            <a:extLst>
              <a:ext uri="{FF2B5EF4-FFF2-40B4-BE49-F238E27FC236}">
                <a16:creationId xmlns:a16="http://schemas.microsoft.com/office/drawing/2014/main" id="{45EA34C1-51A5-46A3-805C-A34C7A49F63B}"/>
              </a:ext>
            </a:extLst>
          </p:cNvPr>
          <p:cNvSpPr>
            <a:spLocks noGrp="1"/>
          </p:cNvSpPr>
          <p:nvPr>
            <p:ph idx="1"/>
          </p:nvPr>
        </p:nvSpPr>
        <p:spPr>
          <a:xfrm>
            <a:off x="92611" y="801858"/>
            <a:ext cx="11935265" cy="5950634"/>
          </a:xfrm>
        </p:spPr>
        <p:txBody>
          <a:bodyPr/>
          <a:lstStyle/>
          <a:p>
            <a:r>
              <a:rPr lang="en-US" dirty="0"/>
              <a:t>One-sided is when say we have H0:theta=2; H1: either theta&gt; or &lt;2</a:t>
            </a:r>
          </a:p>
          <a:p>
            <a:r>
              <a:rPr lang="en-US" dirty="0"/>
              <a:t>Two-sided is when say we have H0: theta=2; H1 is theta not equal to 2</a:t>
            </a:r>
          </a:p>
          <a:p>
            <a:r>
              <a:rPr lang="en-US" dirty="0"/>
              <a:t>In 2-sided we have an absolute value in our test that is P(abs(theta)&gt;1)</a:t>
            </a:r>
          </a:p>
        </p:txBody>
      </p:sp>
      <p:pic>
        <p:nvPicPr>
          <p:cNvPr id="4" name="Picture 3">
            <a:extLst>
              <a:ext uri="{FF2B5EF4-FFF2-40B4-BE49-F238E27FC236}">
                <a16:creationId xmlns:a16="http://schemas.microsoft.com/office/drawing/2014/main" id="{F5A31E51-4D31-4179-A3D7-150E94826D17}"/>
              </a:ext>
            </a:extLst>
          </p:cNvPr>
          <p:cNvPicPr>
            <a:picLocks noChangeAspect="1"/>
          </p:cNvPicPr>
          <p:nvPr/>
        </p:nvPicPr>
        <p:blipFill>
          <a:blip r:embed="rId2"/>
          <a:stretch>
            <a:fillRect/>
          </a:stretch>
        </p:blipFill>
        <p:spPr>
          <a:xfrm>
            <a:off x="298644" y="3283120"/>
            <a:ext cx="8527763" cy="2343957"/>
          </a:xfrm>
          <a:prstGeom prst="rect">
            <a:avLst/>
          </a:prstGeom>
          <a:ln>
            <a:solidFill>
              <a:schemeClr val="tx1"/>
            </a:solidFill>
          </a:ln>
        </p:spPr>
      </p:pic>
    </p:spTree>
    <p:extLst>
      <p:ext uri="{BB962C8B-B14F-4D97-AF65-F5344CB8AC3E}">
        <p14:creationId xmlns:p14="http://schemas.microsoft.com/office/powerpoint/2010/main" val="16334658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7381D-A7A1-4C5F-9BC8-E0CA8EEA93BA}"/>
              </a:ext>
            </a:extLst>
          </p:cNvPr>
          <p:cNvSpPr>
            <a:spLocks noGrp="1"/>
          </p:cNvSpPr>
          <p:nvPr>
            <p:ph type="title"/>
          </p:nvPr>
        </p:nvSpPr>
        <p:spPr>
          <a:xfrm>
            <a:off x="130121" y="41563"/>
            <a:ext cx="11949335" cy="1646555"/>
          </a:xfrm>
        </p:spPr>
        <p:txBody>
          <a:bodyPr>
            <a:normAutofit fontScale="90000"/>
          </a:bodyPr>
          <a:lstStyle/>
          <a:p>
            <a:pPr algn="ctr"/>
            <a:r>
              <a:rPr lang="en-GB" b="1" dirty="0"/>
              <a:t>Introduction to Parametric Hypothesis Testing: Worked examples, P-values</a:t>
            </a:r>
            <a:br>
              <a:rPr lang="en-GB" b="1" dirty="0"/>
            </a:br>
            <a:endParaRPr lang="en-US" dirty="0"/>
          </a:p>
        </p:txBody>
      </p:sp>
      <p:sp>
        <p:nvSpPr>
          <p:cNvPr id="6" name="TextBox 5">
            <a:extLst>
              <a:ext uri="{FF2B5EF4-FFF2-40B4-BE49-F238E27FC236}">
                <a16:creationId xmlns:a16="http://schemas.microsoft.com/office/drawing/2014/main" id="{53EF6C5F-0A69-4BFA-B8AD-4F4FDEF81452}"/>
              </a:ext>
            </a:extLst>
          </p:cNvPr>
          <p:cNvSpPr txBox="1"/>
          <p:nvPr/>
        </p:nvSpPr>
        <p:spPr>
          <a:xfrm>
            <a:off x="140677" y="1069138"/>
            <a:ext cx="11718387" cy="5755422"/>
          </a:xfrm>
          <a:prstGeom prst="rect">
            <a:avLst/>
          </a:prstGeom>
          <a:noFill/>
        </p:spPr>
        <p:txBody>
          <a:bodyPr wrap="square" rtlCol="0">
            <a:spAutoFit/>
          </a:bodyPr>
          <a:lstStyle/>
          <a:p>
            <a:r>
              <a:rPr lang="en-US" sz="2800" b="1" dirty="0"/>
              <a:t>Objectives</a:t>
            </a:r>
          </a:p>
          <a:p>
            <a:pPr marL="342900" indent="-342900">
              <a:buFont typeface="Arial" panose="020B0604020202020204" pitchFamily="34" charset="0"/>
              <a:buChar char="•"/>
            </a:pPr>
            <a:r>
              <a:rPr lang="en-US" sz="2400" b="1" dirty="0"/>
              <a:t>Specify</a:t>
            </a:r>
            <a:r>
              <a:rPr lang="en-US" sz="2400" dirty="0"/>
              <a:t> the </a:t>
            </a:r>
            <a:r>
              <a:rPr lang="en-US" sz="2400" b="1" dirty="0"/>
              <a:t>level</a:t>
            </a:r>
            <a:r>
              <a:rPr lang="en-US" sz="2400" dirty="0"/>
              <a:t> or </a:t>
            </a:r>
            <a:r>
              <a:rPr lang="en-US" sz="2400" b="1" dirty="0"/>
              <a:t>asymptotic level </a:t>
            </a:r>
            <a:r>
              <a:rPr lang="en-US" sz="2400" dirty="0"/>
              <a:t>of a statistical test</a:t>
            </a:r>
          </a:p>
          <a:p>
            <a:pPr marL="342900" indent="-342900">
              <a:buFont typeface="Arial" panose="020B0604020202020204" pitchFamily="34" charset="0"/>
              <a:buChar char="•"/>
            </a:pPr>
            <a:r>
              <a:rPr lang="en-US" sz="2400" b="1" dirty="0"/>
              <a:t>Design a statistical test </a:t>
            </a:r>
            <a:r>
              <a:rPr lang="en-US" sz="2400" dirty="0"/>
              <a:t>with a specific level or asymptotic level</a:t>
            </a:r>
          </a:p>
          <a:p>
            <a:pPr marL="342900" indent="-342900">
              <a:buFont typeface="Arial" panose="020B0604020202020204" pitchFamily="34" charset="0"/>
              <a:buChar char="•"/>
            </a:pPr>
            <a:r>
              <a:rPr lang="en-US" sz="2400" b="1" dirty="0"/>
              <a:t>Apply a test </a:t>
            </a:r>
            <a:r>
              <a:rPr lang="en-US" sz="2400" dirty="0"/>
              <a:t>to a given sample to determine whether or not the </a:t>
            </a:r>
            <a:r>
              <a:rPr lang="en-US" sz="2400" b="1" dirty="0"/>
              <a:t>null hypothesis should be rejected</a:t>
            </a:r>
          </a:p>
          <a:p>
            <a:pPr marL="342900" indent="-342900">
              <a:buFont typeface="Arial" panose="020B0604020202020204" pitchFamily="34" charset="0"/>
              <a:buChar char="•"/>
            </a:pPr>
            <a:r>
              <a:rPr lang="en-US" sz="2400" dirty="0"/>
              <a:t>Compute and interpret the </a:t>
            </a:r>
            <a:r>
              <a:rPr lang="en-US" sz="2400" b="1" dirty="0"/>
              <a:t>p-value</a:t>
            </a:r>
            <a:r>
              <a:rPr lang="en-US" sz="2400" dirty="0"/>
              <a:t> associated to a </a:t>
            </a:r>
            <a:r>
              <a:rPr lang="en-US" sz="2400" b="1" dirty="0"/>
              <a:t>statistical test</a:t>
            </a:r>
            <a:endParaRPr lang="en-US" sz="2800" b="1" dirty="0"/>
          </a:p>
          <a:p>
            <a:r>
              <a:rPr lang="en-US" sz="2800" b="1" dirty="0"/>
              <a:t>Goal of hypothesis testing</a:t>
            </a:r>
          </a:p>
          <a:p>
            <a:pPr marL="457200" indent="-457200">
              <a:buFont typeface="Arial" panose="020B0604020202020204" pitchFamily="34" charset="0"/>
              <a:buChar char="•"/>
            </a:pPr>
            <a:r>
              <a:rPr lang="en-US" sz="2400" dirty="0"/>
              <a:t>To decide with a </a:t>
            </a:r>
            <a:r>
              <a:rPr lang="en-US" sz="2400" b="1" dirty="0"/>
              <a:t>quantified probability of error </a:t>
            </a:r>
            <a:r>
              <a:rPr lang="en-US" sz="2400" dirty="0"/>
              <a:t>whether or not theta (parameter of interest) </a:t>
            </a:r>
            <a:r>
              <a:rPr lang="en-US" sz="2400" b="1" dirty="0"/>
              <a:t>lies</a:t>
            </a:r>
            <a:r>
              <a:rPr lang="en-US" sz="2400" dirty="0"/>
              <a:t> in </a:t>
            </a:r>
            <a:r>
              <a:rPr lang="en-US" sz="2400" b="1" dirty="0"/>
              <a:t>a certain region </a:t>
            </a:r>
            <a:r>
              <a:rPr lang="en-US" sz="2400" dirty="0"/>
              <a:t>of the parameter set</a:t>
            </a:r>
          </a:p>
          <a:p>
            <a:pPr marL="457200" indent="-457200">
              <a:buFont typeface="Arial" panose="020B0604020202020204" pitchFamily="34" charset="0"/>
              <a:buChar char="•"/>
            </a:pPr>
            <a:r>
              <a:rPr lang="en-US" sz="2400" dirty="0"/>
              <a:t>The null and alternative hypotheses describe </a:t>
            </a:r>
            <a:r>
              <a:rPr lang="en-US" sz="2400" b="1" dirty="0"/>
              <a:t>complementary subsets </a:t>
            </a:r>
            <a:r>
              <a:rPr lang="en-US" sz="2400" dirty="0"/>
              <a:t>of the parameter set. Statistical test is a </a:t>
            </a:r>
            <a:r>
              <a:rPr lang="en-US" sz="2400" b="1" dirty="0"/>
              <a:t>data dependent rule </a:t>
            </a:r>
            <a:r>
              <a:rPr lang="en-US" sz="2400" dirty="0"/>
              <a:t>that decides </a:t>
            </a:r>
            <a:r>
              <a:rPr lang="en-US" sz="2400" b="1" dirty="0"/>
              <a:t>whether or not to reject </a:t>
            </a:r>
            <a:r>
              <a:rPr lang="en-US" sz="2400" dirty="0"/>
              <a:t>the statement (hypothesis) that the </a:t>
            </a:r>
            <a:r>
              <a:rPr lang="en-US" sz="2400" b="1" dirty="0"/>
              <a:t>unknown true parameter </a:t>
            </a:r>
            <a:r>
              <a:rPr lang="en-US" sz="2400" dirty="0"/>
              <a:t>theta belongs to the subset </a:t>
            </a:r>
            <a:r>
              <a:rPr lang="en-US" sz="2400" b="1" dirty="0"/>
              <a:t>described by H0 </a:t>
            </a:r>
            <a:r>
              <a:rPr lang="en-US" sz="2400" dirty="0"/>
              <a:t>or fail to reject it</a:t>
            </a:r>
          </a:p>
          <a:p>
            <a:pPr marL="457200" indent="-457200">
              <a:buFont typeface="Arial" panose="020B0604020202020204" pitchFamily="34" charset="0"/>
              <a:buChar char="•"/>
            </a:pPr>
            <a:r>
              <a:rPr lang="en-US" sz="2400" dirty="0"/>
              <a:t>In </a:t>
            </a:r>
            <a:r>
              <a:rPr lang="en-US" sz="2400" b="1" dirty="0"/>
              <a:t>designing a statistical test</a:t>
            </a:r>
            <a:r>
              <a:rPr lang="en-US" sz="2400" dirty="0"/>
              <a:t>, we must </a:t>
            </a:r>
            <a:r>
              <a:rPr lang="en-US" sz="2400" b="1" dirty="0"/>
              <a:t>quantify</a:t>
            </a:r>
            <a:r>
              <a:rPr lang="en-US" sz="2400" dirty="0"/>
              <a:t> how </a:t>
            </a:r>
            <a:r>
              <a:rPr lang="en-US" sz="2400" b="1" dirty="0"/>
              <a:t>likely</a:t>
            </a:r>
            <a:r>
              <a:rPr lang="en-US" sz="2400" dirty="0"/>
              <a:t> it is that the </a:t>
            </a:r>
            <a:r>
              <a:rPr lang="en-US" sz="2400" b="1" dirty="0"/>
              <a:t>observed sample </a:t>
            </a:r>
            <a:r>
              <a:rPr lang="en-US" sz="2400" dirty="0"/>
              <a:t>is generated by a </a:t>
            </a:r>
            <a:r>
              <a:rPr lang="en-US" sz="2400" b="1" dirty="0"/>
              <a:t>probability distribution </a:t>
            </a:r>
            <a:r>
              <a:rPr lang="en-US" sz="2400" b="1" dirty="0" err="1"/>
              <a:t>Ptheta</a:t>
            </a:r>
            <a:r>
              <a:rPr lang="en-US" sz="2400" b="1" dirty="0"/>
              <a:t> </a:t>
            </a:r>
            <a:r>
              <a:rPr lang="en-US" sz="2400" dirty="0"/>
              <a:t>for theta in H0</a:t>
            </a:r>
          </a:p>
        </p:txBody>
      </p:sp>
    </p:spTree>
    <p:extLst>
      <p:ext uri="{BB962C8B-B14F-4D97-AF65-F5344CB8AC3E}">
        <p14:creationId xmlns:p14="http://schemas.microsoft.com/office/powerpoint/2010/main" val="36859964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7381D-A7A1-4C5F-9BC8-E0CA8EEA93BA}"/>
              </a:ext>
            </a:extLst>
          </p:cNvPr>
          <p:cNvSpPr>
            <a:spLocks noGrp="1"/>
          </p:cNvSpPr>
          <p:nvPr>
            <p:ph type="title"/>
          </p:nvPr>
        </p:nvSpPr>
        <p:spPr>
          <a:xfrm>
            <a:off x="78542" y="69703"/>
            <a:ext cx="11949335" cy="591480"/>
          </a:xfrm>
        </p:spPr>
        <p:txBody>
          <a:bodyPr>
            <a:normAutofit fontScale="90000"/>
          </a:bodyPr>
          <a:lstStyle/>
          <a:p>
            <a:r>
              <a:rPr lang="en-US" dirty="0"/>
              <a:t>2-sided test associated to a Bernoulli experiment</a:t>
            </a:r>
          </a:p>
        </p:txBody>
      </p:sp>
      <p:sp>
        <p:nvSpPr>
          <p:cNvPr id="3" name="Content Placeholder 2">
            <a:extLst>
              <a:ext uri="{FF2B5EF4-FFF2-40B4-BE49-F238E27FC236}">
                <a16:creationId xmlns:a16="http://schemas.microsoft.com/office/drawing/2014/main" id="{45EA34C1-51A5-46A3-805C-A34C7A49F63B}"/>
              </a:ext>
            </a:extLst>
          </p:cNvPr>
          <p:cNvSpPr>
            <a:spLocks noGrp="1"/>
          </p:cNvSpPr>
          <p:nvPr>
            <p:ph idx="1"/>
          </p:nvPr>
        </p:nvSpPr>
        <p:spPr>
          <a:xfrm>
            <a:off x="92611" y="801858"/>
            <a:ext cx="11935265" cy="5950634"/>
          </a:xfrm>
        </p:spPr>
        <p:txBody>
          <a:bodyPr>
            <a:normAutofit/>
          </a:bodyPr>
          <a:lstStyle/>
          <a:p>
            <a:r>
              <a:rPr lang="en-US" sz="2600" dirty="0"/>
              <a:t>We want to </a:t>
            </a:r>
            <a:r>
              <a:rPr lang="en-US" sz="2600" b="1" dirty="0"/>
              <a:t>control the level </a:t>
            </a:r>
            <a:r>
              <a:rPr lang="en-US" sz="2600" dirty="0"/>
              <a:t>of a test, that is the </a:t>
            </a:r>
            <a:r>
              <a:rPr lang="en-US" sz="2600" b="1" dirty="0"/>
              <a:t>worst case </a:t>
            </a:r>
            <a:r>
              <a:rPr lang="en-US" sz="2600" dirty="0"/>
              <a:t>of probability of type 1 error</a:t>
            </a:r>
          </a:p>
          <a:p>
            <a:r>
              <a:rPr lang="en-US" sz="2600" dirty="0"/>
              <a:t>We want to </a:t>
            </a:r>
            <a:r>
              <a:rPr lang="en-US" sz="2600" b="1" dirty="0"/>
              <a:t>decide on value</a:t>
            </a:r>
            <a:r>
              <a:rPr lang="en-US" sz="2600" dirty="0"/>
              <a:t> (q) when we will start to </a:t>
            </a:r>
            <a:r>
              <a:rPr lang="en-US" sz="2600" b="1" dirty="0"/>
              <a:t>reject the H0 </a:t>
            </a:r>
            <a:r>
              <a:rPr lang="en-US" sz="2600" dirty="0"/>
              <a:t>and limit the maximum of probability of this event (rejection) happening under H0</a:t>
            </a:r>
          </a:p>
        </p:txBody>
      </p:sp>
      <p:pic>
        <p:nvPicPr>
          <p:cNvPr id="7" name="Picture 6">
            <a:extLst>
              <a:ext uri="{FF2B5EF4-FFF2-40B4-BE49-F238E27FC236}">
                <a16:creationId xmlns:a16="http://schemas.microsoft.com/office/drawing/2014/main" id="{29E13D52-BC39-4EE5-96E1-51568297ADA6}"/>
              </a:ext>
            </a:extLst>
          </p:cNvPr>
          <p:cNvPicPr>
            <a:picLocks noChangeAspect="1"/>
          </p:cNvPicPr>
          <p:nvPr/>
        </p:nvPicPr>
        <p:blipFill>
          <a:blip r:embed="rId2"/>
          <a:stretch>
            <a:fillRect/>
          </a:stretch>
        </p:blipFill>
        <p:spPr>
          <a:xfrm>
            <a:off x="6702420" y="2402904"/>
            <a:ext cx="5286431" cy="4222049"/>
          </a:xfrm>
          <a:prstGeom prst="rect">
            <a:avLst/>
          </a:prstGeom>
          <a:ln>
            <a:solidFill>
              <a:schemeClr val="tx1"/>
            </a:solidFill>
          </a:ln>
        </p:spPr>
      </p:pic>
    </p:spTree>
    <p:extLst>
      <p:ext uri="{BB962C8B-B14F-4D97-AF65-F5344CB8AC3E}">
        <p14:creationId xmlns:p14="http://schemas.microsoft.com/office/powerpoint/2010/main" val="1706312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7381D-A7A1-4C5F-9BC8-E0CA8EEA93BA}"/>
              </a:ext>
            </a:extLst>
          </p:cNvPr>
          <p:cNvSpPr>
            <a:spLocks noGrp="1"/>
          </p:cNvSpPr>
          <p:nvPr>
            <p:ph type="title"/>
          </p:nvPr>
        </p:nvSpPr>
        <p:spPr>
          <a:xfrm>
            <a:off x="44244" y="29496"/>
            <a:ext cx="11949335" cy="591480"/>
          </a:xfrm>
        </p:spPr>
        <p:txBody>
          <a:bodyPr>
            <a:normAutofit fontScale="90000"/>
          </a:bodyPr>
          <a:lstStyle/>
          <a:p>
            <a:r>
              <a:rPr lang="en-GB" dirty="0"/>
              <a:t>Parametric, nonparametric and semiparametric models</a:t>
            </a:r>
            <a:endParaRPr lang="en-US" dirty="0"/>
          </a:p>
        </p:txBody>
      </p:sp>
      <p:sp>
        <p:nvSpPr>
          <p:cNvPr id="3" name="Content Placeholder 2">
            <a:extLst>
              <a:ext uri="{FF2B5EF4-FFF2-40B4-BE49-F238E27FC236}">
                <a16:creationId xmlns:a16="http://schemas.microsoft.com/office/drawing/2014/main" id="{45EA34C1-51A5-46A3-805C-A34C7A49F63B}"/>
              </a:ext>
            </a:extLst>
          </p:cNvPr>
          <p:cNvSpPr>
            <a:spLocks noGrp="1"/>
          </p:cNvSpPr>
          <p:nvPr>
            <p:ph idx="1"/>
          </p:nvPr>
        </p:nvSpPr>
        <p:spPr>
          <a:xfrm>
            <a:off x="92611" y="654378"/>
            <a:ext cx="11935265" cy="5950634"/>
          </a:xfrm>
        </p:spPr>
        <p:txBody>
          <a:bodyPr>
            <a:normAutofit/>
          </a:bodyPr>
          <a:lstStyle/>
          <a:p>
            <a:r>
              <a:rPr lang="en-GB" sz="2600" dirty="0"/>
              <a:t>U</a:t>
            </a:r>
            <a:r>
              <a:rPr lang="en-US" sz="2600" dirty="0" err="1"/>
              <a:t>sually</a:t>
            </a:r>
            <a:r>
              <a:rPr lang="en-US" sz="2600" dirty="0"/>
              <a:t>, we will </a:t>
            </a:r>
            <a:r>
              <a:rPr lang="en-US" sz="2600" b="1" dirty="0"/>
              <a:t>assume</a:t>
            </a:r>
            <a:r>
              <a:rPr lang="en-US" sz="2600" dirty="0"/>
              <a:t> that the </a:t>
            </a:r>
            <a:r>
              <a:rPr lang="en-US" sz="2600" b="1" dirty="0"/>
              <a:t>statistical model is well specified</a:t>
            </a:r>
            <a:r>
              <a:rPr lang="en-US" sz="2600" dirty="0"/>
              <a:t>, defined such that </a:t>
            </a:r>
            <a:r>
              <a:rPr lang="en-US" sz="2600" b="1" dirty="0"/>
              <a:t>true distribution </a:t>
            </a:r>
            <a:r>
              <a:rPr lang="en-US" sz="2600" dirty="0"/>
              <a:t>is </a:t>
            </a:r>
            <a:r>
              <a:rPr lang="en-US" sz="2600" b="1" dirty="0"/>
              <a:t>inside</a:t>
            </a:r>
            <a:r>
              <a:rPr lang="en-US" sz="2600" dirty="0"/>
              <a:t> of family of distributions we choose</a:t>
            </a:r>
          </a:p>
          <a:p>
            <a:r>
              <a:rPr lang="en-US" sz="2600" dirty="0"/>
              <a:t>Then we aim to find the </a:t>
            </a:r>
            <a:r>
              <a:rPr lang="en-US" sz="2600" b="1" dirty="0"/>
              <a:t>true parameter </a:t>
            </a:r>
            <a:r>
              <a:rPr lang="en-US" sz="2600" dirty="0"/>
              <a:t>of that </a:t>
            </a:r>
            <a:r>
              <a:rPr lang="en-US" sz="2600" b="1" dirty="0"/>
              <a:t>distribution</a:t>
            </a:r>
            <a:r>
              <a:rPr lang="en-US" sz="2600" dirty="0"/>
              <a:t>,</a:t>
            </a:r>
          </a:p>
          <a:p>
            <a:pPr marL="0" indent="0">
              <a:buNone/>
            </a:pPr>
            <a:r>
              <a:rPr lang="en-US" sz="2600" dirty="0"/>
              <a:t>Which is </a:t>
            </a:r>
            <a:r>
              <a:rPr lang="en-US" sz="2600" b="1" dirty="0"/>
              <a:t>unknown</a:t>
            </a:r>
          </a:p>
          <a:p>
            <a:r>
              <a:rPr lang="en-US" sz="2600" dirty="0"/>
              <a:t>The aim of the statistical experiment is to </a:t>
            </a:r>
            <a:r>
              <a:rPr lang="en-US" sz="2600" b="1" dirty="0"/>
              <a:t>find that parameter </a:t>
            </a:r>
            <a:r>
              <a:rPr lang="en-US" sz="2600" dirty="0"/>
              <a:t>or check </a:t>
            </a:r>
            <a:r>
              <a:rPr lang="en-US" sz="2600" b="1" dirty="0"/>
              <a:t>its properties </a:t>
            </a:r>
            <a:r>
              <a:rPr lang="en-US" sz="2600" dirty="0"/>
              <a:t>(e.g. is theta&gt;2)</a:t>
            </a:r>
          </a:p>
          <a:p>
            <a:r>
              <a:rPr lang="en-US" sz="2600" dirty="0"/>
              <a:t>We often assume that            </a:t>
            </a:r>
            <a:r>
              <a:rPr lang="en-US" sz="2600" b="1" dirty="0"/>
              <a:t>vector of values</a:t>
            </a:r>
            <a:r>
              <a:rPr lang="en-US" sz="2600" dirty="0"/>
              <a:t>, but specified dimension- the it is </a:t>
            </a:r>
            <a:r>
              <a:rPr lang="en-US" sz="2600" b="1" dirty="0"/>
              <a:t>parametric</a:t>
            </a:r>
            <a:r>
              <a:rPr lang="en-US" sz="2600" dirty="0"/>
              <a:t> </a:t>
            </a:r>
          </a:p>
          <a:p>
            <a:r>
              <a:rPr lang="en-US" sz="2600" dirty="0"/>
              <a:t>Sometimes we could have theta to be </a:t>
            </a:r>
            <a:r>
              <a:rPr lang="en-US" sz="2600" b="1" dirty="0"/>
              <a:t>infinite dimensional </a:t>
            </a:r>
            <a:r>
              <a:rPr lang="en-US" sz="2600" dirty="0"/>
              <a:t>in which case the model is called </a:t>
            </a:r>
            <a:r>
              <a:rPr lang="en-US" sz="2600" b="1" dirty="0"/>
              <a:t>nonparametric</a:t>
            </a:r>
          </a:p>
          <a:p>
            <a:r>
              <a:rPr lang="en-US" sz="2600" dirty="0"/>
              <a:t>We have also </a:t>
            </a:r>
            <a:r>
              <a:rPr lang="en-US" sz="2600" b="1" dirty="0"/>
              <a:t>hybrid</a:t>
            </a:r>
            <a:r>
              <a:rPr lang="en-US" sz="2600" dirty="0"/>
              <a:t> models, called </a:t>
            </a:r>
            <a:r>
              <a:rPr lang="en-US" sz="2600" b="1" dirty="0"/>
              <a:t>semiparametric</a:t>
            </a:r>
          </a:p>
          <a:p>
            <a:r>
              <a:rPr lang="en-US" sz="2600" dirty="0"/>
              <a:t>Example of non-parametric model (X1,…,</a:t>
            </a:r>
            <a:r>
              <a:rPr lang="en-US" sz="2600" dirty="0" err="1"/>
              <a:t>Xn</a:t>
            </a:r>
            <a:r>
              <a:rPr lang="en-US" sz="2600" dirty="0"/>
              <a:t> are </a:t>
            </a:r>
            <a:r>
              <a:rPr lang="en-US" sz="2600" dirty="0" err="1"/>
              <a:t>i.i.d</a:t>
            </a:r>
            <a:r>
              <a:rPr lang="en-US" sz="2600" dirty="0"/>
              <a:t> with unknown unimodal pdf f, so we just given pdf as info)</a:t>
            </a:r>
          </a:p>
          <a:p>
            <a:endParaRPr lang="en-US" sz="2600" dirty="0"/>
          </a:p>
        </p:txBody>
      </p:sp>
      <p:pic>
        <p:nvPicPr>
          <p:cNvPr id="4" name="Picture 3">
            <a:extLst>
              <a:ext uri="{FF2B5EF4-FFF2-40B4-BE49-F238E27FC236}">
                <a16:creationId xmlns:a16="http://schemas.microsoft.com/office/drawing/2014/main" id="{14679B33-5B97-42A2-92DC-FDC778F64986}"/>
              </a:ext>
            </a:extLst>
          </p:cNvPr>
          <p:cNvPicPr>
            <a:picLocks noChangeAspect="1"/>
          </p:cNvPicPr>
          <p:nvPr/>
        </p:nvPicPr>
        <p:blipFill>
          <a:blip r:embed="rId2"/>
          <a:stretch>
            <a:fillRect/>
          </a:stretch>
        </p:blipFill>
        <p:spPr>
          <a:xfrm>
            <a:off x="9999408" y="1038522"/>
            <a:ext cx="2133600" cy="1390650"/>
          </a:xfrm>
          <a:prstGeom prst="rect">
            <a:avLst/>
          </a:prstGeom>
        </p:spPr>
      </p:pic>
      <p:pic>
        <p:nvPicPr>
          <p:cNvPr id="6" name="Picture 5">
            <a:extLst>
              <a:ext uri="{FF2B5EF4-FFF2-40B4-BE49-F238E27FC236}">
                <a16:creationId xmlns:a16="http://schemas.microsoft.com/office/drawing/2014/main" id="{4C8FEA8E-A02D-4E5A-9AA7-FC1C867385F2}"/>
              </a:ext>
            </a:extLst>
          </p:cNvPr>
          <p:cNvPicPr>
            <a:picLocks noChangeAspect="1"/>
          </p:cNvPicPr>
          <p:nvPr/>
        </p:nvPicPr>
        <p:blipFill>
          <a:blip r:embed="rId3"/>
          <a:stretch>
            <a:fillRect/>
          </a:stretch>
        </p:blipFill>
        <p:spPr>
          <a:xfrm>
            <a:off x="3476125" y="3351464"/>
            <a:ext cx="674688" cy="357188"/>
          </a:xfrm>
          <a:prstGeom prst="rect">
            <a:avLst/>
          </a:prstGeom>
          <a:ln>
            <a:solidFill>
              <a:schemeClr val="tx1"/>
            </a:solidFill>
          </a:ln>
        </p:spPr>
      </p:pic>
    </p:spTree>
    <p:extLst>
      <p:ext uri="{BB962C8B-B14F-4D97-AF65-F5344CB8AC3E}">
        <p14:creationId xmlns:p14="http://schemas.microsoft.com/office/powerpoint/2010/main" val="23943531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7381D-A7A1-4C5F-9BC8-E0CA8EEA93BA}"/>
              </a:ext>
            </a:extLst>
          </p:cNvPr>
          <p:cNvSpPr>
            <a:spLocks noGrp="1"/>
          </p:cNvSpPr>
          <p:nvPr>
            <p:ph type="title"/>
          </p:nvPr>
        </p:nvSpPr>
        <p:spPr>
          <a:xfrm>
            <a:off x="78542" y="69703"/>
            <a:ext cx="11949335" cy="591480"/>
          </a:xfrm>
        </p:spPr>
        <p:txBody>
          <a:bodyPr>
            <a:normAutofit fontScale="90000"/>
          </a:bodyPr>
          <a:lstStyle/>
          <a:p>
            <a:r>
              <a:rPr lang="en-US" b="1" dirty="0"/>
              <a:t>Definitions</a:t>
            </a:r>
          </a:p>
        </p:txBody>
      </p:sp>
      <p:sp>
        <p:nvSpPr>
          <p:cNvPr id="3" name="Content Placeholder 2">
            <a:extLst>
              <a:ext uri="{FF2B5EF4-FFF2-40B4-BE49-F238E27FC236}">
                <a16:creationId xmlns:a16="http://schemas.microsoft.com/office/drawing/2014/main" id="{45EA34C1-51A5-46A3-805C-A34C7A49F63B}"/>
              </a:ext>
            </a:extLst>
          </p:cNvPr>
          <p:cNvSpPr>
            <a:spLocks noGrp="1"/>
          </p:cNvSpPr>
          <p:nvPr>
            <p:ph idx="1"/>
          </p:nvPr>
        </p:nvSpPr>
        <p:spPr>
          <a:xfrm>
            <a:off x="92611" y="801858"/>
            <a:ext cx="12099389" cy="5950634"/>
          </a:xfrm>
        </p:spPr>
        <p:txBody>
          <a:bodyPr>
            <a:normAutofit lnSpcReduction="10000"/>
          </a:bodyPr>
          <a:lstStyle/>
          <a:p>
            <a:pPr marL="0" indent="0">
              <a:buNone/>
            </a:pPr>
            <a:r>
              <a:rPr lang="en-US" dirty="0"/>
              <a:t>1) </a:t>
            </a:r>
            <a:r>
              <a:rPr lang="en-US" b="1" dirty="0">
                <a:solidFill>
                  <a:srgbClr val="FF0000"/>
                </a:solidFill>
              </a:rPr>
              <a:t>Test statistics </a:t>
            </a:r>
            <a:r>
              <a:rPr lang="en-US" dirty="0"/>
              <a:t>is an indicator </a:t>
            </a:r>
            <a:r>
              <a:rPr lang="en-US" b="1" dirty="0"/>
              <a:t>function</a:t>
            </a:r>
            <a:r>
              <a:rPr lang="en-US" dirty="0"/>
              <a:t>, that </a:t>
            </a:r>
            <a:r>
              <a:rPr lang="en-US" b="1" dirty="0"/>
              <a:t>takes data </a:t>
            </a:r>
            <a:r>
              <a:rPr lang="en-US" dirty="0"/>
              <a:t>and </a:t>
            </a:r>
            <a:r>
              <a:rPr lang="en-US" b="1" dirty="0"/>
              <a:t>turns it </a:t>
            </a:r>
            <a:r>
              <a:rPr lang="en-US" dirty="0"/>
              <a:t>into the number 0 or 1 (if null or alternative hypothesis is selected respectively)</a:t>
            </a:r>
          </a:p>
          <a:p>
            <a:r>
              <a:rPr lang="en-GB" dirty="0"/>
              <a:t>Inside it, we have a condition for it to be either 0 or 1 and test statistics </a:t>
            </a:r>
            <a:r>
              <a:rPr lang="en-GB" b="1" dirty="0"/>
              <a:t>does not depend </a:t>
            </a:r>
            <a:r>
              <a:rPr lang="en-GB" dirty="0"/>
              <a:t>explicitly on the </a:t>
            </a:r>
            <a:r>
              <a:rPr lang="en-GB" b="1" dirty="0"/>
              <a:t>value of true unknown </a:t>
            </a:r>
            <a:r>
              <a:rPr lang="en-GB" dirty="0"/>
              <a:t>parameter.</a:t>
            </a:r>
          </a:p>
          <a:p>
            <a:r>
              <a:rPr lang="en-US" dirty="0"/>
              <a:t>To define a statistical test </a:t>
            </a:r>
            <a:r>
              <a:rPr lang="en-GB" dirty="0"/>
              <a:t>it is enough to </a:t>
            </a:r>
            <a:r>
              <a:rPr lang="en-GB" b="1" dirty="0"/>
              <a:t>define the rejection region (values of data for which we reject the null hypothesis)</a:t>
            </a:r>
          </a:p>
          <a:p>
            <a:r>
              <a:rPr lang="en-GB" dirty="0"/>
              <a:t>Test is by definition an </a:t>
            </a:r>
            <a:r>
              <a:rPr lang="en-GB" b="1" dirty="0"/>
              <a:t>indicator function </a:t>
            </a:r>
            <a:r>
              <a:rPr lang="en-GB" dirty="0"/>
              <a:t>of </a:t>
            </a:r>
            <a:r>
              <a:rPr lang="en-GB" b="1" dirty="0"/>
              <a:t>its rejection region</a:t>
            </a:r>
            <a:r>
              <a:rPr lang="en-GB" dirty="0"/>
              <a:t>, to define a test, all that is needed is to define its rejection region.</a:t>
            </a:r>
          </a:p>
          <a:p>
            <a:pPr marL="0" indent="0">
              <a:buNone/>
            </a:pPr>
            <a:r>
              <a:rPr lang="en-GB" dirty="0"/>
              <a:t>2) </a:t>
            </a:r>
            <a:r>
              <a:rPr lang="en-GB" b="1" dirty="0"/>
              <a:t>Rejected region </a:t>
            </a:r>
            <a:r>
              <a:rPr lang="en-GB" dirty="0"/>
              <a:t>is a </a:t>
            </a:r>
            <a:r>
              <a:rPr lang="en-GB" b="1" dirty="0"/>
              <a:t>set</a:t>
            </a:r>
            <a:r>
              <a:rPr lang="en-GB" dirty="0"/>
              <a:t> of all X’s (data) that lead to </a:t>
            </a:r>
            <a:r>
              <a:rPr lang="en-GB" b="1" dirty="0"/>
              <a:t>rejection</a:t>
            </a:r>
            <a:r>
              <a:rPr lang="en-GB" dirty="0"/>
              <a:t> of null hypothesis</a:t>
            </a:r>
          </a:p>
          <a:p>
            <a:pPr marL="0" indent="0">
              <a:buNone/>
            </a:pPr>
            <a:r>
              <a:rPr lang="en-GB" dirty="0"/>
              <a:t>3) </a:t>
            </a:r>
            <a:r>
              <a:rPr lang="en-GB" b="1" dirty="0"/>
              <a:t>Type 1 error </a:t>
            </a:r>
            <a:r>
              <a:rPr lang="en-GB" dirty="0"/>
              <a:t>is a </a:t>
            </a:r>
            <a:r>
              <a:rPr lang="en-GB" b="1" dirty="0"/>
              <a:t>function</a:t>
            </a:r>
            <a:r>
              <a:rPr lang="en-GB" dirty="0"/>
              <a:t> from theta0 to R (Prob) is depend on criteria for rejection-</a:t>
            </a:r>
          </a:p>
          <a:p>
            <a:r>
              <a:rPr lang="en-US" dirty="0"/>
              <a:t>In other words, alpha is a </a:t>
            </a:r>
            <a:r>
              <a:rPr lang="en-US" b="1" dirty="0"/>
              <a:t>function</a:t>
            </a:r>
            <a:r>
              <a:rPr lang="en-US" dirty="0"/>
              <a:t> of </a:t>
            </a:r>
            <a:r>
              <a:rPr lang="en-US" b="1" dirty="0"/>
              <a:t>indicator function </a:t>
            </a:r>
            <a:r>
              <a:rPr lang="en-US" dirty="0"/>
              <a:t>(like what conditions we have for indicator function for it to have a value of 1, and that alpha when given input of function gives the probability of error)-given H0 is true P(psi=1)</a:t>
            </a:r>
          </a:p>
          <a:p>
            <a:pPr marL="0" indent="0">
              <a:buNone/>
            </a:pPr>
            <a:endParaRPr lang="en-US" dirty="0"/>
          </a:p>
          <a:p>
            <a:endParaRPr lang="en-US" dirty="0"/>
          </a:p>
          <a:p>
            <a:endParaRPr lang="en-US" dirty="0"/>
          </a:p>
        </p:txBody>
      </p:sp>
      <p:pic>
        <p:nvPicPr>
          <p:cNvPr id="4" name="Picture 3">
            <a:extLst>
              <a:ext uri="{FF2B5EF4-FFF2-40B4-BE49-F238E27FC236}">
                <a16:creationId xmlns:a16="http://schemas.microsoft.com/office/drawing/2014/main" id="{08166F0A-FFDD-4522-8C66-9FB445B1E611}"/>
              </a:ext>
            </a:extLst>
          </p:cNvPr>
          <p:cNvPicPr>
            <a:picLocks noChangeAspect="1"/>
          </p:cNvPicPr>
          <p:nvPr/>
        </p:nvPicPr>
        <p:blipFill>
          <a:blip r:embed="rId2"/>
          <a:stretch>
            <a:fillRect/>
          </a:stretch>
        </p:blipFill>
        <p:spPr>
          <a:xfrm>
            <a:off x="4078312" y="114152"/>
            <a:ext cx="3827732" cy="656830"/>
          </a:xfrm>
          <a:prstGeom prst="rect">
            <a:avLst/>
          </a:prstGeom>
          <a:ln>
            <a:solidFill>
              <a:schemeClr val="tx1"/>
            </a:solidFill>
          </a:ln>
        </p:spPr>
      </p:pic>
      <p:pic>
        <p:nvPicPr>
          <p:cNvPr id="6" name="Picture 5">
            <a:extLst>
              <a:ext uri="{FF2B5EF4-FFF2-40B4-BE49-F238E27FC236}">
                <a16:creationId xmlns:a16="http://schemas.microsoft.com/office/drawing/2014/main" id="{ADE15B02-6513-41F4-B591-1E24D378AD5F}"/>
              </a:ext>
            </a:extLst>
          </p:cNvPr>
          <p:cNvPicPr>
            <a:picLocks noChangeAspect="1"/>
          </p:cNvPicPr>
          <p:nvPr/>
        </p:nvPicPr>
        <p:blipFill>
          <a:blip r:embed="rId3"/>
          <a:stretch>
            <a:fillRect/>
          </a:stretch>
        </p:blipFill>
        <p:spPr>
          <a:xfrm>
            <a:off x="8132297" y="224130"/>
            <a:ext cx="3849823" cy="465187"/>
          </a:xfrm>
          <a:prstGeom prst="rect">
            <a:avLst/>
          </a:prstGeom>
          <a:ln>
            <a:solidFill>
              <a:schemeClr val="tx1"/>
            </a:solidFill>
          </a:ln>
        </p:spPr>
      </p:pic>
    </p:spTree>
    <p:extLst>
      <p:ext uri="{BB962C8B-B14F-4D97-AF65-F5344CB8AC3E}">
        <p14:creationId xmlns:p14="http://schemas.microsoft.com/office/powerpoint/2010/main" val="4964307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7381D-A7A1-4C5F-9BC8-E0CA8EEA93BA}"/>
              </a:ext>
            </a:extLst>
          </p:cNvPr>
          <p:cNvSpPr>
            <a:spLocks noGrp="1"/>
          </p:cNvSpPr>
          <p:nvPr>
            <p:ph type="title"/>
          </p:nvPr>
        </p:nvSpPr>
        <p:spPr>
          <a:xfrm>
            <a:off x="78542" y="69703"/>
            <a:ext cx="11949335" cy="591480"/>
          </a:xfrm>
        </p:spPr>
        <p:txBody>
          <a:bodyPr>
            <a:normAutofit fontScale="90000"/>
          </a:bodyPr>
          <a:lstStyle/>
          <a:p>
            <a:r>
              <a:rPr lang="en-US" dirty="0"/>
              <a:t>Definitions</a:t>
            </a:r>
          </a:p>
        </p:txBody>
      </p:sp>
      <p:sp>
        <p:nvSpPr>
          <p:cNvPr id="3" name="Content Placeholder 2">
            <a:extLst>
              <a:ext uri="{FF2B5EF4-FFF2-40B4-BE49-F238E27FC236}">
                <a16:creationId xmlns:a16="http://schemas.microsoft.com/office/drawing/2014/main" id="{45EA34C1-51A5-46A3-805C-A34C7A49F63B}"/>
              </a:ext>
            </a:extLst>
          </p:cNvPr>
          <p:cNvSpPr>
            <a:spLocks noGrp="1"/>
          </p:cNvSpPr>
          <p:nvPr>
            <p:ph idx="1"/>
          </p:nvPr>
        </p:nvSpPr>
        <p:spPr>
          <a:xfrm>
            <a:off x="92611" y="801858"/>
            <a:ext cx="11935265" cy="5950634"/>
          </a:xfrm>
        </p:spPr>
        <p:txBody>
          <a:bodyPr/>
          <a:lstStyle/>
          <a:p>
            <a:pPr marL="0" indent="0">
              <a:buNone/>
            </a:pPr>
            <a:r>
              <a:rPr lang="en-US" b="1" dirty="0"/>
              <a:t>4) Power of a test psi </a:t>
            </a:r>
            <a:r>
              <a:rPr lang="en-US" dirty="0"/>
              <a:t>is defined as                            ,that is probability (worst case-lowest, depending on value of observed parameter) of </a:t>
            </a:r>
            <a:r>
              <a:rPr lang="en-US" b="1" dirty="0"/>
              <a:t>rejecting</a:t>
            </a:r>
            <a:r>
              <a:rPr lang="en-US" dirty="0"/>
              <a:t> H0, when actually H1 is true, which is good thing</a:t>
            </a:r>
          </a:p>
          <a:p>
            <a:pPr marL="0" indent="0">
              <a:buNone/>
            </a:pPr>
            <a:r>
              <a:rPr lang="en-US" dirty="0"/>
              <a:t>5) </a:t>
            </a:r>
            <a:r>
              <a:rPr lang="en-US" b="1" dirty="0"/>
              <a:t>Level of a test </a:t>
            </a:r>
            <a:r>
              <a:rPr lang="en-US" dirty="0"/>
              <a:t>is a value of the </a:t>
            </a:r>
            <a:r>
              <a:rPr lang="en-US" b="1" dirty="0"/>
              <a:t>worst case alpha </a:t>
            </a:r>
            <a:r>
              <a:rPr lang="en-US" dirty="0"/>
              <a:t>(type 1 error)</a:t>
            </a:r>
          </a:p>
          <a:p>
            <a:pPr marL="0" indent="0">
              <a:buNone/>
            </a:pPr>
            <a:r>
              <a:rPr lang="en-US" dirty="0"/>
              <a:t>Under most extreme values of H0 and H1</a:t>
            </a:r>
          </a:p>
        </p:txBody>
      </p:sp>
      <p:pic>
        <p:nvPicPr>
          <p:cNvPr id="4" name="Picture 3">
            <a:extLst>
              <a:ext uri="{FF2B5EF4-FFF2-40B4-BE49-F238E27FC236}">
                <a16:creationId xmlns:a16="http://schemas.microsoft.com/office/drawing/2014/main" id="{C5DAA2ED-F769-4776-894A-53E9EC3598A1}"/>
              </a:ext>
            </a:extLst>
          </p:cNvPr>
          <p:cNvPicPr>
            <a:picLocks noChangeAspect="1"/>
          </p:cNvPicPr>
          <p:nvPr/>
        </p:nvPicPr>
        <p:blipFill>
          <a:blip r:embed="rId2"/>
          <a:stretch>
            <a:fillRect/>
          </a:stretch>
        </p:blipFill>
        <p:spPr>
          <a:xfrm>
            <a:off x="5285568" y="768446"/>
            <a:ext cx="2014545" cy="413240"/>
          </a:xfrm>
          <a:prstGeom prst="rect">
            <a:avLst/>
          </a:prstGeom>
          <a:ln>
            <a:solidFill>
              <a:schemeClr val="tx1"/>
            </a:solidFill>
          </a:ln>
        </p:spPr>
      </p:pic>
      <p:pic>
        <p:nvPicPr>
          <p:cNvPr id="5" name="Picture 4">
            <a:extLst>
              <a:ext uri="{FF2B5EF4-FFF2-40B4-BE49-F238E27FC236}">
                <a16:creationId xmlns:a16="http://schemas.microsoft.com/office/drawing/2014/main" id="{B40F4464-3702-4517-8E36-68E8AC4BD6EA}"/>
              </a:ext>
            </a:extLst>
          </p:cNvPr>
          <p:cNvPicPr>
            <a:picLocks noChangeAspect="1"/>
          </p:cNvPicPr>
          <p:nvPr/>
        </p:nvPicPr>
        <p:blipFill>
          <a:blip r:embed="rId3"/>
          <a:stretch>
            <a:fillRect/>
          </a:stretch>
        </p:blipFill>
        <p:spPr>
          <a:xfrm>
            <a:off x="9493056" y="2076523"/>
            <a:ext cx="2682275" cy="441594"/>
          </a:xfrm>
          <a:prstGeom prst="rect">
            <a:avLst/>
          </a:prstGeom>
        </p:spPr>
      </p:pic>
    </p:spTree>
    <p:extLst>
      <p:ext uri="{BB962C8B-B14F-4D97-AF65-F5344CB8AC3E}">
        <p14:creationId xmlns:p14="http://schemas.microsoft.com/office/powerpoint/2010/main" val="16072079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7381D-A7A1-4C5F-9BC8-E0CA8EEA93BA}"/>
              </a:ext>
            </a:extLst>
          </p:cNvPr>
          <p:cNvSpPr>
            <a:spLocks noGrp="1"/>
          </p:cNvSpPr>
          <p:nvPr>
            <p:ph type="title"/>
          </p:nvPr>
        </p:nvSpPr>
        <p:spPr>
          <a:xfrm>
            <a:off x="78542" y="69703"/>
            <a:ext cx="11949335" cy="591480"/>
          </a:xfrm>
        </p:spPr>
        <p:txBody>
          <a:bodyPr>
            <a:normAutofit fontScale="90000"/>
          </a:bodyPr>
          <a:lstStyle/>
          <a:p>
            <a:r>
              <a:rPr lang="en-GB" b="1" dirty="0"/>
              <a:t>Errors, Levels, and Conclusion of a One-Sided Test</a:t>
            </a:r>
            <a:endParaRPr lang="en-US" dirty="0"/>
          </a:p>
        </p:txBody>
      </p:sp>
      <p:sp>
        <p:nvSpPr>
          <p:cNvPr id="3" name="Content Placeholder 2">
            <a:extLst>
              <a:ext uri="{FF2B5EF4-FFF2-40B4-BE49-F238E27FC236}">
                <a16:creationId xmlns:a16="http://schemas.microsoft.com/office/drawing/2014/main" id="{45EA34C1-51A5-46A3-805C-A34C7A49F63B}"/>
              </a:ext>
            </a:extLst>
          </p:cNvPr>
          <p:cNvSpPr>
            <a:spLocks noGrp="1"/>
          </p:cNvSpPr>
          <p:nvPr>
            <p:ph idx="1"/>
          </p:nvPr>
        </p:nvSpPr>
        <p:spPr>
          <a:xfrm>
            <a:off x="92611" y="801858"/>
            <a:ext cx="11935265" cy="5950634"/>
          </a:xfrm>
        </p:spPr>
        <p:txBody>
          <a:bodyPr/>
          <a:lstStyle/>
          <a:p>
            <a:r>
              <a:rPr lang="en-US" dirty="0"/>
              <a:t>So when picking p for the worst-case alpha (type 1 error rate), the p that we want is the one at </a:t>
            </a:r>
            <a:r>
              <a:rPr lang="en-US" b="1" dirty="0"/>
              <a:t>boundary</a:t>
            </a:r>
            <a:r>
              <a:rPr lang="en-US" dirty="0"/>
              <a:t> between H0 and H1</a:t>
            </a:r>
          </a:p>
          <a:p>
            <a:r>
              <a:rPr lang="en-US" dirty="0"/>
              <a:t>If values of H0 are in between the values for H1, then we should </a:t>
            </a:r>
            <a:r>
              <a:rPr lang="en-US" b="1" dirty="0"/>
              <a:t>check both boundary values</a:t>
            </a:r>
            <a:r>
              <a:rPr lang="en-US" dirty="0"/>
              <a:t> and see </a:t>
            </a:r>
            <a:r>
              <a:rPr lang="en-US" b="1" dirty="0"/>
              <a:t>which one </a:t>
            </a:r>
            <a:r>
              <a:rPr lang="en-US" dirty="0"/>
              <a:t>gives us </a:t>
            </a:r>
            <a:r>
              <a:rPr lang="en-US" b="1" dirty="0"/>
              <a:t>higher alpha </a:t>
            </a:r>
            <a:r>
              <a:rPr lang="en-US" dirty="0"/>
              <a:t>(type 1 error rate)</a:t>
            </a:r>
          </a:p>
        </p:txBody>
      </p:sp>
    </p:spTree>
    <p:extLst>
      <p:ext uri="{BB962C8B-B14F-4D97-AF65-F5344CB8AC3E}">
        <p14:creationId xmlns:p14="http://schemas.microsoft.com/office/powerpoint/2010/main" val="11630563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7381D-A7A1-4C5F-9BC8-E0CA8EEA93BA}"/>
              </a:ext>
            </a:extLst>
          </p:cNvPr>
          <p:cNvSpPr>
            <a:spLocks noGrp="1"/>
          </p:cNvSpPr>
          <p:nvPr>
            <p:ph type="title"/>
          </p:nvPr>
        </p:nvSpPr>
        <p:spPr>
          <a:xfrm>
            <a:off x="78542" y="69703"/>
            <a:ext cx="11949335" cy="591480"/>
          </a:xfrm>
        </p:spPr>
        <p:txBody>
          <a:bodyPr>
            <a:normAutofit fontScale="90000"/>
          </a:bodyPr>
          <a:lstStyle/>
          <a:p>
            <a:r>
              <a:rPr lang="en-US" dirty="0"/>
              <a:t>Introduction to p-values</a:t>
            </a:r>
          </a:p>
        </p:txBody>
      </p:sp>
      <p:sp>
        <p:nvSpPr>
          <p:cNvPr id="3" name="Content Placeholder 2">
            <a:extLst>
              <a:ext uri="{FF2B5EF4-FFF2-40B4-BE49-F238E27FC236}">
                <a16:creationId xmlns:a16="http://schemas.microsoft.com/office/drawing/2014/main" id="{45EA34C1-51A5-46A3-805C-A34C7A49F63B}"/>
              </a:ext>
            </a:extLst>
          </p:cNvPr>
          <p:cNvSpPr>
            <a:spLocks noGrp="1"/>
          </p:cNvSpPr>
          <p:nvPr>
            <p:ph idx="1"/>
          </p:nvPr>
        </p:nvSpPr>
        <p:spPr>
          <a:xfrm>
            <a:off x="92611" y="647112"/>
            <a:ext cx="11935265" cy="6049109"/>
          </a:xfrm>
        </p:spPr>
        <p:txBody>
          <a:bodyPr>
            <a:normAutofit/>
          </a:bodyPr>
          <a:lstStyle/>
          <a:p>
            <a:r>
              <a:rPr lang="en-US" sz="2600" b="1" dirty="0"/>
              <a:t>P-value</a:t>
            </a:r>
            <a:r>
              <a:rPr lang="en-US" sz="2600" dirty="0"/>
              <a:t> is what people produce in their papers when they say, I have made a </a:t>
            </a:r>
            <a:r>
              <a:rPr lang="en-US" sz="2600" b="1" dirty="0"/>
              <a:t>discovery</a:t>
            </a:r>
            <a:r>
              <a:rPr lang="en-US" sz="2600" dirty="0"/>
              <a:t> from my data or not</a:t>
            </a:r>
          </a:p>
          <a:p>
            <a:r>
              <a:rPr lang="en-US" sz="2600" dirty="0"/>
              <a:t>The reason for that is the fact that it is </a:t>
            </a:r>
            <a:r>
              <a:rPr lang="en-US" sz="2600" b="1" dirty="0"/>
              <a:t>universal</a:t>
            </a:r>
            <a:r>
              <a:rPr lang="en-US" sz="2600" dirty="0"/>
              <a:t> (</a:t>
            </a:r>
            <a:r>
              <a:rPr lang="en-US" sz="2600" b="1" dirty="0"/>
              <a:t>does not depend </a:t>
            </a:r>
            <a:r>
              <a:rPr lang="en-US" sz="2600" dirty="0"/>
              <a:t>on 1) </a:t>
            </a:r>
            <a:r>
              <a:rPr lang="en-US" sz="2600" b="1" dirty="0"/>
              <a:t>what test </a:t>
            </a:r>
            <a:r>
              <a:rPr lang="en-US" sz="2600" dirty="0"/>
              <a:t>we use 2) what asymptotic distribution we use) and it also on the </a:t>
            </a:r>
            <a:r>
              <a:rPr lang="en-US" sz="2600" b="1" dirty="0"/>
              <a:t>same scale </a:t>
            </a:r>
            <a:r>
              <a:rPr lang="en-US" sz="2600" dirty="0"/>
              <a:t>as alpha (type 1 error)</a:t>
            </a:r>
          </a:p>
          <a:p>
            <a:r>
              <a:rPr lang="en-US" sz="2600" dirty="0"/>
              <a:t>Rather than putting specific cut-offs like 1%, 5%, 10%, it places cut-off on the </a:t>
            </a:r>
            <a:r>
              <a:rPr lang="en-US" sz="2600" b="1" dirty="0"/>
              <a:t>area under the curve</a:t>
            </a:r>
            <a:r>
              <a:rPr lang="en-US" sz="2600" dirty="0"/>
              <a:t> scale (between 0 and 1)</a:t>
            </a:r>
          </a:p>
          <a:p>
            <a:r>
              <a:rPr lang="en-US" sz="2600" dirty="0"/>
              <a:t>P-value small-reject and it </a:t>
            </a:r>
            <a:r>
              <a:rPr lang="en-US" sz="2600" b="1" dirty="0"/>
              <a:t>gives an actual number </a:t>
            </a:r>
            <a:r>
              <a:rPr lang="en-US" sz="2600" dirty="0"/>
              <a:t>rather than 0 or 1 so that at a different alpha it is obvious whether we still reject or not</a:t>
            </a:r>
          </a:p>
          <a:p>
            <a:r>
              <a:rPr lang="en-US" sz="2600" b="1" dirty="0"/>
              <a:t>Definition</a:t>
            </a:r>
            <a:r>
              <a:rPr lang="en-US" sz="2600" dirty="0"/>
              <a:t>: The (asymptotic) p-value of a test         is the smallest (asymptotic) level alpha at which      rejects H0, it is random, it depends on the sample </a:t>
            </a:r>
          </a:p>
          <a:p>
            <a:r>
              <a:rPr lang="en-US" sz="2600" dirty="0"/>
              <a:t>                              is rejected by test, at the asymptotic level alpha</a:t>
            </a:r>
          </a:p>
          <a:p>
            <a:r>
              <a:rPr lang="en-US" sz="2600" dirty="0"/>
              <a:t>The </a:t>
            </a:r>
            <a:r>
              <a:rPr lang="en-US" sz="2600" b="1" dirty="0"/>
              <a:t>smaller</a:t>
            </a:r>
            <a:r>
              <a:rPr lang="en-US" sz="2600" dirty="0"/>
              <a:t> the p-value, the </a:t>
            </a:r>
            <a:r>
              <a:rPr lang="en-US" sz="2600" b="1" dirty="0"/>
              <a:t>more confidently </a:t>
            </a:r>
            <a:r>
              <a:rPr lang="en-US" sz="2600" dirty="0"/>
              <a:t>one can reject H0 </a:t>
            </a:r>
          </a:p>
        </p:txBody>
      </p:sp>
      <p:pic>
        <p:nvPicPr>
          <p:cNvPr id="7" name="Picture 6">
            <a:extLst>
              <a:ext uri="{FF2B5EF4-FFF2-40B4-BE49-F238E27FC236}">
                <a16:creationId xmlns:a16="http://schemas.microsoft.com/office/drawing/2014/main" id="{B6FE698F-4198-4A23-8ABC-4CACE1DA0EA0}"/>
              </a:ext>
            </a:extLst>
          </p:cNvPr>
          <p:cNvPicPr>
            <a:picLocks noChangeAspect="1"/>
          </p:cNvPicPr>
          <p:nvPr/>
        </p:nvPicPr>
        <p:blipFill>
          <a:blip r:embed="rId2"/>
          <a:stretch>
            <a:fillRect/>
          </a:stretch>
        </p:blipFill>
        <p:spPr>
          <a:xfrm>
            <a:off x="6535102" y="4416742"/>
            <a:ext cx="352206" cy="352206"/>
          </a:xfrm>
          <a:prstGeom prst="rect">
            <a:avLst/>
          </a:prstGeom>
          <a:ln>
            <a:solidFill>
              <a:schemeClr val="tx1"/>
            </a:solidFill>
          </a:ln>
        </p:spPr>
      </p:pic>
      <p:pic>
        <p:nvPicPr>
          <p:cNvPr id="8" name="Picture 7">
            <a:extLst>
              <a:ext uri="{FF2B5EF4-FFF2-40B4-BE49-F238E27FC236}">
                <a16:creationId xmlns:a16="http://schemas.microsoft.com/office/drawing/2014/main" id="{FBC22A1B-DD5A-405E-BEE7-15233E35C588}"/>
              </a:ext>
            </a:extLst>
          </p:cNvPr>
          <p:cNvPicPr>
            <a:picLocks noChangeAspect="1"/>
          </p:cNvPicPr>
          <p:nvPr/>
        </p:nvPicPr>
        <p:blipFill>
          <a:blip r:embed="rId2"/>
          <a:stretch>
            <a:fillRect/>
          </a:stretch>
        </p:blipFill>
        <p:spPr>
          <a:xfrm>
            <a:off x="2410923" y="4752023"/>
            <a:ext cx="352206" cy="352206"/>
          </a:xfrm>
          <a:prstGeom prst="rect">
            <a:avLst/>
          </a:prstGeom>
          <a:ln>
            <a:solidFill>
              <a:schemeClr val="tx1"/>
            </a:solidFill>
          </a:ln>
        </p:spPr>
      </p:pic>
      <p:pic>
        <p:nvPicPr>
          <p:cNvPr id="9" name="Picture 8">
            <a:extLst>
              <a:ext uri="{FF2B5EF4-FFF2-40B4-BE49-F238E27FC236}">
                <a16:creationId xmlns:a16="http://schemas.microsoft.com/office/drawing/2014/main" id="{AEFA75DE-3BDB-4A9D-93CF-05011995ADB1}"/>
              </a:ext>
            </a:extLst>
          </p:cNvPr>
          <p:cNvPicPr>
            <a:picLocks noChangeAspect="1"/>
          </p:cNvPicPr>
          <p:nvPr/>
        </p:nvPicPr>
        <p:blipFill>
          <a:blip r:embed="rId3"/>
          <a:stretch>
            <a:fillRect/>
          </a:stretch>
        </p:blipFill>
        <p:spPr>
          <a:xfrm>
            <a:off x="313371" y="5180720"/>
            <a:ext cx="2246949" cy="452623"/>
          </a:xfrm>
          <a:prstGeom prst="rect">
            <a:avLst/>
          </a:prstGeom>
        </p:spPr>
      </p:pic>
    </p:spTree>
    <p:extLst>
      <p:ext uri="{BB962C8B-B14F-4D97-AF65-F5344CB8AC3E}">
        <p14:creationId xmlns:p14="http://schemas.microsoft.com/office/powerpoint/2010/main" val="32047061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7381D-A7A1-4C5F-9BC8-E0CA8EEA93BA}"/>
              </a:ext>
            </a:extLst>
          </p:cNvPr>
          <p:cNvSpPr>
            <a:spLocks noGrp="1"/>
          </p:cNvSpPr>
          <p:nvPr>
            <p:ph type="title"/>
          </p:nvPr>
        </p:nvSpPr>
        <p:spPr>
          <a:xfrm>
            <a:off x="78542" y="69703"/>
            <a:ext cx="11949335" cy="591480"/>
          </a:xfrm>
        </p:spPr>
        <p:txBody>
          <a:bodyPr>
            <a:normAutofit fontScale="90000"/>
          </a:bodyPr>
          <a:lstStyle/>
          <a:p>
            <a:r>
              <a:rPr lang="en-US" dirty="0"/>
              <a:t>Recitation: Hypothesis testing </a:t>
            </a:r>
          </a:p>
        </p:txBody>
      </p:sp>
      <p:sp>
        <p:nvSpPr>
          <p:cNvPr id="3" name="Content Placeholder 2">
            <a:extLst>
              <a:ext uri="{FF2B5EF4-FFF2-40B4-BE49-F238E27FC236}">
                <a16:creationId xmlns:a16="http://schemas.microsoft.com/office/drawing/2014/main" id="{45EA34C1-51A5-46A3-805C-A34C7A49F63B}"/>
              </a:ext>
            </a:extLst>
          </p:cNvPr>
          <p:cNvSpPr>
            <a:spLocks noGrp="1"/>
          </p:cNvSpPr>
          <p:nvPr>
            <p:ph idx="1"/>
          </p:nvPr>
        </p:nvSpPr>
        <p:spPr>
          <a:xfrm>
            <a:off x="92611" y="801858"/>
            <a:ext cx="11935265" cy="5950634"/>
          </a:xfrm>
        </p:spPr>
        <p:txBody>
          <a:bodyPr/>
          <a:lstStyle/>
          <a:p>
            <a:r>
              <a:rPr lang="en-US" dirty="0"/>
              <a:t>a</a:t>
            </a:r>
          </a:p>
        </p:txBody>
      </p:sp>
      <p:pic>
        <p:nvPicPr>
          <p:cNvPr id="6" name="Picture 5">
            <a:extLst>
              <a:ext uri="{FF2B5EF4-FFF2-40B4-BE49-F238E27FC236}">
                <a16:creationId xmlns:a16="http://schemas.microsoft.com/office/drawing/2014/main" id="{55BE8FDA-A05E-4049-8DB1-0CA608799F1B}"/>
              </a:ext>
            </a:extLst>
          </p:cNvPr>
          <p:cNvPicPr>
            <a:picLocks noChangeAspect="1"/>
          </p:cNvPicPr>
          <p:nvPr/>
        </p:nvPicPr>
        <p:blipFill>
          <a:blip r:embed="rId2"/>
          <a:stretch>
            <a:fillRect/>
          </a:stretch>
        </p:blipFill>
        <p:spPr>
          <a:xfrm>
            <a:off x="124132" y="700599"/>
            <a:ext cx="8822408" cy="5819775"/>
          </a:xfrm>
          <a:prstGeom prst="rect">
            <a:avLst/>
          </a:prstGeom>
        </p:spPr>
      </p:pic>
    </p:spTree>
    <p:extLst>
      <p:ext uri="{BB962C8B-B14F-4D97-AF65-F5344CB8AC3E}">
        <p14:creationId xmlns:p14="http://schemas.microsoft.com/office/powerpoint/2010/main" val="20365138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7381D-A7A1-4C5F-9BC8-E0CA8EEA93BA}"/>
              </a:ext>
            </a:extLst>
          </p:cNvPr>
          <p:cNvSpPr>
            <a:spLocks noGrp="1"/>
          </p:cNvSpPr>
          <p:nvPr>
            <p:ph type="title"/>
          </p:nvPr>
        </p:nvSpPr>
        <p:spPr>
          <a:xfrm>
            <a:off x="78542" y="69703"/>
            <a:ext cx="11949335" cy="591480"/>
          </a:xfrm>
        </p:spPr>
        <p:txBody>
          <a:bodyPr>
            <a:normAutofit fontScale="90000"/>
          </a:bodyPr>
          <a:lstStyle/>
          <a:p>
            <a:r>
              <a:rPr lang="en-US" dirty="0"/>
              <a:t>Recitation: Hypothesis testing </a:t>
            </a:r>
          </a:p>
        </p:txBody>
      </p:sp>
      <p:sp>
        <p:nvSpPr>
          <p:cNvPr id="3" name="Content Placeholder 2">
            <a:extLst>
              <a:ext uri="{FF2B5EF4-FFF2-40B4-BE49-F238E27FC236}">
                <a16:creationId xmlns:a16="http://schemas.microsoft.com/office/drawing/2014/main" id="{45EA34C1-51A5-46A3-805C-A34C7A49F63B}"/>
              </a:ext>
            </a:extLst>
          </p:cNvPr>
          <p:cNvSpPr>
            <a:spLocks noGrp="1"/>
          </p:cNvSpPr>
          <p:nvPr>
            <p:ph idx="1"/>
          </p:nvPr>
        </p:nvSpPr>
        <p:spPr>
          <a:xfrm>
            <a:off x="92611" y="801858"/>
            <a:ext cx="11935265" cy="5950634"/>
          </a:xfrm>
        </p:spPr>
        <p:txBody>
          <a:bodyPr/>
          <a:lstStyle/>
          <a:p>
            <a:r>
              <a:rPr lang="en-US" dirty="0"/>
              <a:t>a</a:t>
            </a:r>
          </a:p>
        </p:txBody>
      </p:sp>
      <p:pic>
        <p:nvPicPr>
          <p:cNvPr id="4" name="Picture 3">
            <a:extLst>
              <a:ext uri="{FF2B5EF4-FFF2-40B4-BE49-F238E27FC236}">
                <a16:creationId xmlns:a16="http://schemas.microsoft.com/office/drawing/2014/main" id="{08925CED-7DDF-4013-A416-03A40644768E}"/>
              </a:ext>
            </a:extLst>
          </p:cNvPr>
          <p:cNvPicPr>
            <a:picLocks noChangeAspect="1"/>
          </p:cNvPicPr>
          <p:nvPr/>
        </p:nvPicPr>
        <p:blipFill>
          <a:blip r:embed="rId2"/>
          <a:stretch>
            <a:fillRect/>
          </a:stretch>
        </p:blipFill>
        <p:spPr>
          <a:xfrm>
            <a:off x="843401" y="729175"/>
            <a:ext cx="8441275" cy="5872191"/>
          </a:xfrm>
          <a:prstGeom prst="rect">
            <a:avLst/>
          </a:prstGeom>
        </p:spPr>
      </p:pic>
    </p:spTree>
    <p:extLst>
      <p:ext uri="{BB962C8B-B14F-4D97-AF65-F5344CB8AC3E}">
        <p14:creationId xmlns:p14="http://schemas.microsoft.com/office/powerpoint/2010/main" val="10080989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7381D-A7A1-4C5F-9BC8-E0CA8EEA93BA}"/>
              </a:ext>
            </a:extLst>
          </p:cNvPr>
          <p:cNvSpPr>
            <a:spLocks noGrp="1"/>
          </p:cNvSpPr>
          <p:nvPr>
            <p:ph type="title"/>
          </p:nvPr>
        </p:nvSpPr>
        <p:spPr>
          <a:xfrm>
            <a:off x="78542" y="69703"/>
            <a:ext cx="11949335" cy="591480"/>
          </a:xfrm>
        </p:spPr>
        <p:txBody>
          <a:bodyPr>
            <a:normAutofit fontScale="90000"/>
          </a:bodyPr>
          <a:lstStyle/>
          <a:p>
            <a:r>
              <a:rPr lang="en-US" dirty="0"/>
              <a:t>Recitation: Hypothesis testing </a:t>
            </a:r>
          </a:p>
        </p:txBody>
      </p:sp>
      <p:sp>
        <p:nvSpPr>
          <p:cNvPr id="3" name="Content Placeholder 2">
            <a:extLst>
              <a:ext uri="{FF2B5EF4-FFF2-40B4-BE49-F238E27FC236}">
                <a16:creationId xmlns:a16="http://schemas.microsoft.com/office/drawing/2014/main" id="{45EA34C1-51A5-46A3-805C-A34C7A49F63B}"/>
              </a:ext>
            </a:extLst>
          </p:cNvPr>
          <p:cNvSpPr>
            <a:spLocks noGrp="1"/>
          </p:cNvSpPr>
          <p:nvPr>
            <p:ph idx="1"/>
          </p:nvPr>
        </p:nvSpPr>
        <p:spPr>
          <a:xfrm>
            <a:off x="92611" y="801858"/>
            <a:ext cx="11935265" cy="5950634"/>
          </a:xfrm>
        </p:spPr>
        <p:txBody>
          <a:bodyPr/>
          <a:lstStyle/>
          <a:p>
            <a:r>
              <a:rPr lang="en-US" dirty="0"/>
              <a:t>a</a:t>
            </a:r>
          </a:p>
        </p:txBody>
      </p:sp>
      <p:pic>
        <p:nvPicPr>
          <p:cNvPr id="5" name="Picture 4">
            <a:extLst>
              <a:ext uri="{FF2B5EF4-FFF2-40B4-BE49-F238E27FC236}">
                <a16:creationId xmlns:a16="http://schemas.microsoft.com/office/drawing/2014/main" id="{2E72438C-3518-47D5-8A2F-E6DBFFE5BDEA}"/>
              </a:ext>
            </a:extLst>
          </p:cNvPr>
          <p:cNvPicPr>
            <a:picLocks noChangeAspect="1"/>
          </p:cNvPicPr>
          <p:nvPr/>
        </p:nvPicPr>
        <p:blipFill>
          <a:blip r:embed="rId2"/>
          <a:stretch>
            <a:fillRect/>
          </a:stretch>
        </p:blipFill>
        <p:spPr>
          <a:xfrm>
            <a:off x="670705" y="678985"/>
            <a:ext cx="8814149" cy="5989101"/>
          </a:xfrm>
          <a:prstGeom prst="rect">
            <a:avLst/>
          </a:prstGeom>
          <a:ln>
            <a:solidFill>
              <a:schemeClr val="tx1"/>
            </a:solidFill>
          </a:ln>
        </p:spPr>
      </p:pic>
    </p:spTree>
    <p:extLst>
      <p:ext uri="{BB962C8B-B14F-4D97-AF65-F5344CB8AC3E}">
        <p14:creationId xmlns:p14="http://schemas.microsoft.com/office/powerpoint/2010/main" val="9803613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7381D-A7A1-4C5F-9BC8-E0CA8EEA93BA}"/>
              </a:ext>
            </a:extLst>
          </p:cNvPr>
          <p:cNvSpPr>
            <a:spLocks noGrp="1"/>
          </p:cNvSpPr>
          <p:nvPr>
            <p:ph type="title"/>
          </p:nvPr>
        </p:nvSpPr>
        <p:spPr>
          <a:xfrm>
            <a:off x="78542" y="69703"/>
            <a:ext cx="11949335" cy="591480"/>
          </a:xfrm>
        </p:spPr>
        <p:txBody>
          <a:bodyPr>
            <a:normAutofit fontScale="90000"/>
          </a:bodyPr>
          <a:lstStyle/>
          <a:p>
            <a:r>
              <a:rPr lang="en-US" b="1" dirty="0"/>
              <a:t>Composite Test</a:t>
            </a:r>
            <a:endParaRPr lang="en-US" dirty="0"/>
          </a:p>
        </p:txBody>
      </p:sp>
      <p:sp>
        <p:nvSpPr>
          <p:cNvPr id="3" name="Content Placeholder 2">
            <a:extLst>
              <a:ext uri="{FF2B5EF4-FFF2-40B4-BE49-F238E27FC236}">
                <a16:creationId xmlns:a16="http://schemas.microsoft.com/office/drawing/2014/main" id="{45EA34C1-51A5-46A3-805C-A34C7A49F63B}"/>
              </a:ext>
            </a:extLst>
          </p:cNvPr>
          <p:cNvSpPr>
            <a:spLocks noGrp="1"/>
          </p:cNvSpPr>
          <p:nvPr>
            <p:ph idx="1"/>
          </p:nvPr>
        </p:nvSpPr>
        <p:spPr>
          <a:xfrm>
            <a:off x="92611" y="801858"/>
            <a:ext cx="11935265" cy="5950634"/>
          </a:xfrm>
        </p:spPr>
        <p:txBody>
          <a:bodyPr/>
          <a:lstStyle/>
          <a:p>
            <a:r>
              <a:rPr lang="en-US" dirty="0"/>
              <a:t>a</a:t>
            </a:r>
          </a:p>
        </p:txBody>
      </p:sp>
      <p:pic>
        <p:nvPicPr>
          <p:cNvPr id="4" name="Picture 3">
            <a:extLst>
              <a:ext uri="{FF2B5EF4-FFF2-40B4-BE49-F238E27FC236}">
                <a16:creationId xmlns:a16="http://schemas.microsoft.com/office/drawing/2014/main" id="{564388B8-6FB5-4028-978A-56F88DE141F3}"/>
              </a:ext>
            </a:extLst>
          </p:cNvPr>
          <p:cNvPicPr>
            <a:picLocks noChangeAspect="1"/>
          </p:cNvPicPr>
          <p:nvPr/>
        </p:nvPicPr>
        <p:blipFill>
          <a:blip r:embed="rId2"/>
          <a:stretch>
            <a:fillRect/>
          </a:stretch>
        </p:blipFill>
        <p:spPr>
          <a:xfrm>
            <a:off x="178117" y="628431"/>
            <a:ext cx="10921292" cy="6180986"/>
          </a:xfrm>
          <a:prstGeom prst="rect">
            <a:avLst/>
          </a:prstGeom>
        </p:spPr>
      </p:pic>
    </p:spTree>
    <p:extLst>
      <p:ext uri="{BB962C8B-B14F-4D97-AF65-F5344CB8AC3E}">
        <p14:creationId xmlns:p14="http://schemas.microsoft.com/office/powerpoint/2010/main" val="41639723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7381D-A7A1-4C5F-9BC8-E0CA8EEA93BA}"/>
              </a:ext>
            </a:extLst>
          </p:cNvPr>
          <p:cNvSpPr>
            <a:spLocks noGrp="1"/>
          </p:cNvSpPr>
          <p:nvPr>
            <p:ph type="title"/>
          </p:nvPr>
        </p:nvSpPr>
        <p:spPr>
          <a:xfrm>
            <a:off x="78542" y="69703"/>
            <a:ext cx="11949335" cy="591480"/>
          </a:xfrm>
        </p:spPr>
        <p:txBody>
          <a:bodyPr>
            <a:normAutofit fontScale="90000"/>
          </a:bodyPr>
          <a:lstStyle/>
          <a:p>
            <a:r>
              <a:rPr lang="en-US" b="1" dirty="0"/>
              <a:t>Calculation</a:t>
            </a:r>
            <a:r>
              <a:rPr lang="en-US" dirty="0"/>
              <a:t> of </a:t>
            </a:r>
            <a:r>
              <a:rPr lang="en-US" b="1" dirty="0"/>
              <a:t>type 2 error </a:t>
            </a:r>
            <a:r>
              <a:rPr lang="en-US" dirty="0"/>
              <a:t>and </a:t>
            </a:r>
            <a:r>
              <a:rPr lang="en-US" b="1" dirty="0"/>
              <a:t>power of a test</a:t>
            </a:r>
          </a:p>
        </p:txBody>
      </p:sp>
      <p:sp>
        <p:nvSpPr>
          <p:cNvPr id="3" name="Content Placeholder 2">
            <a:extLst>
              <a:ext uri="{FF2B5EF4-FFF2-40B4-BE49-F238E27FC236}">
                <a16:creationId xmlns:a16="http://schemas.microsoft.com/office/drawing/2014/main" id="{45EA34C1-51A5-46A3-805C-A34C7A49F63B}"/>
              </a:ext>
            </a:extLst>
          </p:cNvPr>
          <p:cNvSpPr>
            <a:spLocks noGrp="1"/>
          </p:cNvSpPr>
          <p:nvPr>
            <p:ph idx="1"/>
          </p:nvPr>
        </p:nvSpPr>
        <p:spPr>
          <a:xfrm>
            <a:off x="92611" y="801858"/>
            <a:ext cx="11935265" cy="5950634"/>
          </a:xfrm>
        </p:spPr>
        <p:txBody>
          <a:bodyPr/>
          <a:lstStyle/>
          <a:p>
            <a:r>
              <a:rPr lang="en-US" dirty="0"/>
              <a:t>We specify 1</a:t>
            </a:r>
            <a:r>
              <a:rPr lang="en-US" baseline="30000" dirty="0"/>
              <a:t>st</a:t>
            </a:r>
            <a:r>
              <a:rPr lang="en-US" dirty="0"/>
              <a:t> the type 1 error, which is given that H0 is true (substitute H0) rejecting it, say we specified it to be 0.05 or alpha</a:t>
            </a:r>
          </a:p>
          <a:p>
            <a:r>
              <a:rPr lang="en-US" dirty="0"/>
              <a:t>Then we find value of </a:t>
            </a:r>
            <a:r>
              <a:rPr lang="en-US" dirty="0" err="1"/>
              <a:t>X_bar</a:t>
            </a:r>
            <a:r>
              <a:rPr lang="en-US" dirty="0"/>
              <a:t> when we happen to enter this region, so we say  when </a:t>
            </a:r>
            <a:r>
              <a:rPr lang="en-US" dirty="0" err="1"/>
              <a:t>X_bar</a:t>
            </a:r>
            <a:r>
              <a:rPr lang="en-US" dirty="0"/>
              <a:t>&gt;1.96 say we reject null, so when </a:t>
            </a:r>
            <a:r>
              <a:rPr lang="en-US" dirty="0" err="1"/>
              <a:t>X_bar</a:t>
            </a:r>
            <a:r>
              <a:rPr lang="en-US" dirty="0"/>
              <a:t>&lt;1.96 we do not reject</a:t>
            </a:r>
          </a:p>
          <a:p>
            <a:r>
              <a:rPr lang="en-US" dirty="0"/>
              <a:t>Then when H1 is correct we find the probability of </a:t>
            </a:r>
            <a:r>
              <a:rPr lang="en-US" dirty="0" err="1"/>
              <a:t>X_bar</a:t>
            </a:r>
            <a:r>
              <a:rPr lang="en-US" dirty="0"/>
              <a:t>&lt;1.96 (we substitute for example 1.96 for value of </a:t>
            </a:r>
            <a:r>
              <a:rPr lang="en-US" dirty="0" err="1"/>
              <a:t>X_bar</a:t>
            </a:r>
            <a:r>
              <a:rPr lang="en-US" dirty="0"/>
              <a:t>) and then finds its z-score and probability</a:t>
            </a:r>
          </a:p>
          <a:p>
            <a:r>
              <a:rPr lang="en-US" dirty="0"/>
              <a:t>Power of a test is 1- type 2 error</a:t>
            </a:r>
          </a:p>
        </p:txBody>
      </p:sp>
    </p:spTree>
    <p:extLst>
      <p:ext uri="{BB962C8B-B14F-4D97-AF65-F5344CB8AC3E}">
        <p14:creationId xmlns:p14="http://schemas.microsoft.com/office/powerpoint/2010/main" val="32783321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7381D-A7A1-4C5F-9BC8-E0CA8EEA93BA}"/>
              </a:ext>
            </a:extLst>
          </p:cNvPr>
          <p:cNvSpPr>
            <a:spLocks noGrp="1"/>
          </p:cNvSpPr>
          <p:nvPr>
            <p:ph type="title"/>
          </p:nvPr>
        </p:nvSpPr>
        <p:spPr>
          <a:xfrm>
            <a:off x="78542" y="69703"/>
            <a:ext cx="11949335" cy="591480"/>
          </a:xfrm>
        </p:spPr>
        <p:txBody>
          <a:bodyPr>
            <a:normAutofit fontScale="90000"/>
          </a:bodyPr>
          <a:lstStyle/>
          <a:p>
            <a:r>
              <a:rPr lang="en-GB" b="1" dirty="0"/>
              <a:t>A Two-Sample Test on Standardized Test Scores</a:t>
            </a:r>
            <a:endParaRPr lang="en-US" dirty="0"/>
          </a:p>
        </p:txBody>
      </p:sp>
      <p:sp>
        <p:nvSpPr>
          <p:cNvPr id="3" name="Content Placeholder 2">
            <a:extLst>
              <a:ext uri="{FF2B5EF4-FFF2-40B4-BE49-F238E27FC236}">
                <a16:creationId xmlns:a16="http://schemas.microsoft.com/office/drawing/2014/main" id="{45EA34C1-51A5-46A3-805C-A34C7A49F63B}"/>
              </a:ext>
            </a:extLst>
          </p:cNvPr>
          <p:cNvSpPr>
            <a:spLocks noGrp="1"/>
          </p:cNvSpPr>
          <p:nvPr>
            <p:ph idx="1"/>
          </p:nvPr>
        </p:nvSpPr>
        <p:spPr>
          <a:xfrm>
            <a:off x="92611" y="801858"/>
            <a:ext cx="11935265" cy="5950634"/>
          </a:xfrm>
        </p:spPr>
        <p:txBody>
          <a:bodyPr/>
          <a:lstStyle/>
          <a:p>
            <a:r>
              <a:rPr lang="en-US" dirty="0"/>
              <a:t>A</a:t>
            </a:r>
          </a:p>
          <a:p>
            <a:endParaRPr lang="en-US" dirty="0"/>
          </a:p>
          <a:p>
            <a:endParaRPr lang="en-US" dirty="0"/>
          </a:p>
          <a:p>
            <a:r>
              <a:rPr lang="en-US" b="1" dirty="0"/>
              <a:t>A Union-Intersection Test</a:t>
            </a:r>
          </a:p>
          <a:p>
            <a:endParaRPr lang="en-US" dirty="0"/>
          </a:p>
        </p:txBody>
      </p:sp>
      <p:pic>
        <p:nvPicPr>
          <p:cNvPr id="4" name="Picture 3">
            <a:extLst>
              <a:ext uri="{FF2B5EF4-FFF2-40B4-BE49-F238E27FC236}">
                <a16:creationId xmlns:a16="http://schemas.microsoft.com/office/drawing/2014/main" id="{5B58F268-92DF-4357-A35D-848DB38219AA}"/>
              </a:ext>
            </a:extLst>
          </p:cNvPr>
          <p:cNvPicPr>
            <a:picLocks noChangeAspect="1"/>
          </p:cNvPicPr>
          <p:nvPr/>
        </p:nvPicPr>
        <p:blipFill>
          <a:blip r:embed="rId2"/>
          <a:stretch>
            <a:fillRect/>
          </a:stretch>
        </p:blipFill>
        <p:spPr>
          <a:xfrm>
            <a:off x="8465461" y="713645"/>
            <a:ext cx="3740607" cy="847871"/>
          </a:xfrm>
          <a:prstGeom prst="rect">
            <a:avLst/>
          </a:prstGeom>
        </p:spPr>
      </p:pic>
      <p:pic>
        <p:nvPicPr>
          <p:cNvPr id="5" name="Picture 4">
            <a:extLst>
              <a:ext uri="{FF2B5EF4-FFF2-40B4-BE49-F238E27FC236}">
                <a16:creationId xmlns:a16="http://schemas.microsoft.com/office/drawing/2014/main" id="{4D7721C3-D1C6-4E23-854C-89E9F7B30C72}"/>
              </a:ext>
            </a:extLst>
          </p:cNvPr>
          <p:cNvPicPr>
            <a:picLocks noChangeAspect="1"/>
          </p:cNvPicPr>
          <p:nvPr/>
        </p:nvPicPr>
        <p:blipFill>
          <a:blip r:embed="rId3"/>
          <a:stretch>
            <a:fillRect/>
          </a:stretch>
        </p:blipFill>
        <p:spPr>
          <a:xfrm>
            <a:off x="8746661" y="1635223"/>
            <a:ext cx="1412730" cy="432728"/>
          </a:xfrm>
          <a:prstGeom prst="rect">
            <a:avLst/>
          </a:prstGeom>
        </p:spPr>
      </p:pic>
      <p:pic>
        <p:nvPicPr>
          <p:cNvPr id="6" name="Picture 5">
            <a:extLst>
              <a:ext uri="{FF2B5EF4-FFF2-40B4-BE49-F238E27FC236}">
                <a16:creationId xmlns:a16="http://schemas.microsoft.com/office/drawing/2014/main" id="{C658043C-102B-42FB-B56C-7E19E84FF5EE}"/>
              </a:ext>
            </a:extLst>
          </p:cNvPr>
          <p:cNvPicPr>
            <a:picLocks noChangeAspect="1"/>
          </p:cNvPicPr>
          <p:nvPr/>
        </p:nvPicPr>
        <p:blipFill>
          <a:blip r:embed="rId4"/>
          <a:stretch>
            <a:fillRect/>
          </a:stretch>
        </p:blipFill>
        <p:spPr>
          <a:xfrm>
            <a:off x="10519189" y="1710982"/>
            <a:ext cx="1455788" cy="314765"/>
          </a:xfrm>
          <a:prstGeom prst="rect">
            <a:avLst/>
          </a:prstGeom>
        </p:spPr>
      </p:pic>
      <p:pic>
        <p:nvPicPr>
          <p:cNvPr id="7" name="Picture 6">
            <a:extLst>
              <a:ext uri="{FF2B5EF4-FFF2-40B4-BE49-F238E27FC236}">
                <a16:creationId xmlns:a16="http://schemas.microsoft.com/office/drawing/2014/main" id="{EA1AD1F3-E854-4B19-9F8A-010CE13AEFE2}"/>
              </a:ext>
            </a:extLst>
          </p:cNvPr>
          <p:cNvPicPr>
            <a:picLocks noChangeAspect="1"/>
          </p:cNvPicPr>
          <p:nvPr/>
        </p:nvPicPr>
        <p:blipFill>
          <a:blip r:embed="rId5"/>
          <a:stretch>
            <a:fillRect/>
          </a:stretch>
        </p:blipFill>
        <p:spPr>
          <a:xfrm>
            <a:off x="123971" y="2816907"/>
            <a:ext cx="5267407" cy="503067"/>
          </a:xfrm>
          <a:prstGeom prst="rect">
            <a:avLst/>
          </a:prstGeom>
          <a:ln>
            <a:solidFill>
              <a:schemeClr val="tx1"/>
            </a:solidFill>
          </a:ln>
        </p:spPr>
      </p:pic>
      <p:pic>
        <p:nvPicPr>
          <p:cNvPr id="8" name="Picture 7">
            <a:extLst>
              <a:ext uri="{FF2B5EF4-FFF2-40B4-BE49-F238E27FC236}">
                <a16:creationId xmlns:a16="http://schemas.microsoft.com/office/drawing/2014/main" id="{0917DCF3-9BAC-4A1D-AB05-9EF891677B2A}"/>
              </a:ext>
            </a:extLst>
          </p:cNvPr>
          <p:cNvPicPr>
            <a:picLocks noChangeAspect="1"/>
          </p:cNvPicPr>
          <p:nvPr/>
        </p:nvPicPr>
        <p:blipFill>
          <a:blip r:embed="rId6"/>
          <a:stretch>
            <a:fillRect/>
          </a:stretch>
        </p:blipFill>
        <p:spPr>
          <a:xfrm>
            <a:off x="179435" y="3398666"/>
            <a:ext cx="5095950" cy="504549"/>
          </a:xfrm>
          <a:prstGeom prst="rect">
            <a:avLst/>
          </a:prstGeom>
          <a:ln>
            <a:solidFill>
              <a:schemeClr val="tx1"/>
            </a:solidFill>
          </a:ln>
        </p:spPr>
      </p:pic>
      <p:pic>
        <p:nvPicPr>
          <p:cNvPr id="9" name="Picture 8">
            <a:extLst>
              <a:ext uri="{FF2B5EF4-FFF2-40B4-BE49-F238E27FC236}">
                <a16:creationId xmlns:a16="http://schemas.microsoft.com/office/drawing/2014/main" id="{FDD72A21-76EC-4DDA-99A9-40F046837F8E}"/>
              </a:ext>
            </a:extLst>
          </p:cNvPr>
          <p:cNvPicPr>
            <a:picLocks noChangeAspect="1"/>
          </p:cNvPicPr>
          <p:nvPr/>
        </p:nvPicPr>
        <p:blipFill>
          <a:blip r:embed="rId7"/>
          <a:stretch>
            <a:fillRect/>
          </a:stretch>
        </p:blipFill>
        <p:spPr>
          <a:xfrm>
            <a:off x="190427" y="4031273"/>
            <a:ext cx="7646149" cy="512591"/>
          </a:xfrm>
          <a:prstGeom prst="rect">
            <a:avLst/>
          </a:prstGeom>
          <a:ln>
            <a:solidFill>
              <a:schemeClr val="tx1"/>
            </a:solidFill>
          </a:ln>
        </p:spPr>
      </p:pic>
      <p:pic>
        <p:nvPicPr>
          <p:cNvPr id="10" name="Picture 9">
            <a:extLst>
              <a:ext uri="{FF2B5EF4-FFF2-40B4-BE49-F238E27FC236}">
                <a16:creationId xmlns:a16="http://schemas.microsoft.com/office/drawing/2014/main" id="{EC549437-0863-4555-A3EC-BCFE0B011810}"/>
              </a:ext>
            </a:extLst>
          </p:cNvPr>
          <p:cNvPicPr>
            <a:picLocks noChangeAspect="1"/>
          </p:cNvPicPr>
          <p:nvPr/>
        </p:nvPicPr>
        <p:blipFill>
          <a:blip r:embed="rId8"/>
          <a:stretch>
            <a:fillRect/>
          </a:stretch>
        </p:blipFill>
        <p:spPr>
          <a:xfrm>
            <a:off x="240324" y="4747625"/>
            <a:ext cx="5185406" cy="612166"/>
          </a:xfrm>
          <a:prstGeom prst="rect">
            <a:avLst/>
          </a:prstGeom>
          <a:ln>
            <a:solidFill>
              <a:schemeClr val="tx1"/>
            </a:solidFill>
          </a:ln>
        </p:spPr>
      </p:pic>
    </p:spTree>
    <p:extLst>
      <p:ext uri="{BB962C8B-B14F-4D97-AF65-F5344CB8AC3E}">
        <p14:creationId xmlns:p14="http://schemas.microsoft.com/office/powerpoint/2010/main" val="2234567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7381D-A7A1-4C5F-9BC8-E0CA8EEA93BA}"/>
              </a:ext>
            </a:extLst>
          </p:cNvPr>
          <p:cNvSpPr>
            <a:spLocks noGrp="1"/>
          </p:cNvSpPr>
          <p:nvPr>
            <p:ph type="title"/>
          </p:nvPr>
        </p:nvSpPr>
        <p:spPr>
          <a:xfrm>
            <a:off x="78542" y="69703"/>
            <a:ext cx="11949335" cy="591480"/>
          </a:xfrm>
        </p:spPr>
        <p:txBody>
          <a:bodyPr>
            <a:normAutofit fontScale="90000"/>
          </a:bodyPr>
          <a:lstStyle/>
          <a:p>
            <a:r>
              <a:rPr lang="en-US" dirty="0"/>
              <a:t>Insight from exercises</a:t>
            </a:r>
          </a:p>
        </p:txBody>
      </p:sp>
      <p:sp>
        <p:nvSpPr>
          <p:cNvPr id="3" name="Content Placeholder 2">
            <a:extLst>
              <a:ext uri="{FF2B5EF4-FFF2-40B4-BE49-F238E27FC236}">
                <a16:creationId xmlns:a16="http://schemas.microsoft.com/office/drawing/2014/main" id="{45EA34C1-51A5-46A3-805C-A34C7A49F63B}"/>
              </a:ext>
            </a:extLst>
          </p:cNvPr>
          <p:cNvSpPr>
            <a:spLocks noGrp="1"/>
          </p:cNvSpPr>
          <p:nvPr>
            <p:ph idx="1"/>
          </p:nvPr>
        </p:nvSpPr>
        <p:spPr>
          <a:xfrm>
            <a:off x="92611" y="801858"/>
            <a:ext cx="11935265" cy="5950634"/>
          </a:xfrm>
        </p:spPr>
        <p:txBody>
          <a:bodyPr/>
          <a:lstStyle/>
          <a:p>
            <a:r>
              <a:rPr lang="en-US" sz="2500" dirty="0"/>
              <a:t>When </a:t>
            </a:r>
            <a:r>
              <a:rPr lang="en-US" sz="2500" b="1" dirty="0"/>
              <a:t>specifying</a:t>
            </a:r>
            <a:r>
              <a:rPr lang="en-US" sz="2500" dirty="0"/>
              <a:t> </a:t>
            </a:r>
            <a:r>
              <a:rPr lang="en-US" sz="2500" b="1" dirty="0"/>
              <a:t>statistical models</a:t>
            </a:r>
            <a:r>
              <a:rPr lang="en-US" sz="2500" dirty="0"/>
              <a:t>, it is best to describe the </a:t>
            </a:r>
            <a:r>
              <a:rPr lang="en-US" sz="2500" b="1" dirty="0"/>
              <a:t>sample</a:t>
            </a:r>
            <a:r>
              <a:rPr lang="en-US" sz="2500" dirty="0"/>
              <a:t> and </a:t>
            </a:r>
            <a:r>
              <a:rPr lang="en-US" sz="2500" b="1" dirty="0"/>
              <a:t>parameter space</a:t>
            </a:r>
            <a:r>
              <a:rPr lang="en-US" sz="2500" dirty="0"/>
              <a:t> as </a:t>
            </a:r>
            <a:r>
              <a:rPr lang="en-US" sz="2500" b="1" dirty="0"/>
              <a:t>detailed</a:t>
            </a:r>
            <a:r>
              <a:rPr lang="en-US" sz="2500" dirty="0"/>
              <a:t> as possible, however, if it is </a:t>
            </a:r>
            <a:r>
              <a:rPr lang="en-US" sz="2500" b="1" dirty="0"/>
              <a:t>not detailed enough </a:t>
            </a:r>
            <a:r>
              <a:rPr lang="en-US" sz="2500" dirty="0"/>
              <a:t>(wider) but includes the correct range of values, then this is </a:t>
            </a:r>
            <a:r>
              <a:rPr lang="en-US" sz="2500" b="1" dirty="0"/>
              <a:t>also correct</a:t>
            </a:r>
          </a:p>
          <a:p>
            <a:pPr marL="0" indent="0">
              <a:buNone/>
            </a:pPr>
            <a:r>
              <a:rPr lang="en-US" sz="2500" b="1" dirty="0"/>
              <a:t>Parametric vs non-parametric </a:t>
            </a:r>
            <a:r>
              <a:rPr lang="en-US" sz="2500" dirty="0"/>
              <a:t>models</a:t>
            </a:r>
          </a:p>
          <a:p>
            <a:r>
              <a:rPr lang="en-US" sz="2500" dirty="0"/>
              <a:t>A statistical model                    is </a:t>
            </a:r>
            <a:r>
              <a:rPr lang="en-US" sz="2500" b="1" dirty="0"/>
              <a:t>parametric</a:t>
            </a:r>
            <a:r>
              <a:rPr lang="en-US" sz="2500" dirty="0"/>
              <a:t> if all parameters             can be specified by a </a:t>
            </a:r>
            <a:r>
              <a:rPr lang="en-US" sz="2500" b="1" dirty="0"/>
              <a:t>finite number </a:t>
            </a:r>
            <a:r>
              <a:rPr lang="en-US" sz="2500" dirty="0"/>
              <a:t>of unknowns, equivalently, this means that       is a subset of        . </a:t>
            </a:r>
          </a:p>
          <a:p>
            <a:r>
              <a:rPr lang="en-US" sz="2500" dirty="0"/>
              <a:t>In particular, if 	      , then P is </a:t>
            </a:r>
            <a:r>
              <a:rPr lang="en-US" sz="2500" b="1" dirty="0"/>
              <a:t>uniquely</a:t>
            </a:r>
            <a:r>
              <a:rPr lang="en-US" sz="2500" dirty="0"/>
              <a:t> specified by the m entries of the vector </a:t>
            </a:r>
          </a:p>
          <a:p>
            <a:r>
              <a:rPr lang="en-GB" sz="2500" b="1" dirty="0"/>
              <a:t>Identifiability</a:t>
            </a:r>
            <a:r>
              <a:rPr lang="en-GB" sz="2500" dirty="0"/>
              <a:t> is a property of a </a:t>
            </a:r>
            <a:r>
              <a:rPr lang="en-GB" sz="2500" b="1" i="1" dirty="0"/>
              <a:t>parameter</a:t>
            </a:r>
            <a:r>
              <a:rPr lang="en-GB" sz="2500" dirty="0"/>
              <a:t> of a statistical model.</a:t>
            </a:r>
          </a:p>
          <a:p>
            <a:r>
              <a:rPr lang="en-GB" sz="2500" b="1" i="1" dirty="0"/>
              <a:t>Injectivity</a:t>
            </a:r>
            <a:r>
              <a:rPr lang="en-GB" sz="2500" dirty="0"/>
              <a:t> is a property of a </a:t>
            </a:r>
            <a:r>
              <a:rPr lang="en-GB" sz="2500" b="1" i="1" dirty="0"/>
              <a:t>function</a:t>
            </a:r>
            <a:r>
              <a:rPr lang="en-GB" sz="2500" dirty="0"/>
              <a:t>. Whether or not a </a:t>
            </a:r>
            <a:r>
              <a:rPr lang="en-GB" sz="2500" b="1" dirty="0"/>
              <a:t>function is injective </a:t>
            </a:r>
            <a:r>
              <a:rPr lang="en-GB" sz="2500" dirty="0"/>
              <a:t>is a question you could ask of any function at all.</a:t>
            </a:r>
          </a:p>
          <a:p>
            <a:r>
              <a:rPr lang="en-GB" sz="2500" dirty="0"/>
              <a:t>A parameter is </a:t>
            </a:r>
            <a:r>
              <a:rPr lang="en-GB" sz="2500" b="1" dirty="0"/>
              <a:t>identifiable</a:t>
            </a:r>
            <a:r>
              <a:rPr lang="en-GB" sz="2500" dirty="0"/>
              <a:t> if the related function from the </a:t>
            </a:r>
            <a:r>
              <a:rPr lang="en-GB" sz="2500" b="1" dirty="0"/>
              <a:t>parameter</a:t>
            </a:r>
            <a:r>
              <a:rPr lang="en-GB" sz="2500" dirty="0"/>
              <a:t> to a </a:t>
            </a:r>
            <a:r>
              <a:rPr lang="en-GB" sz="2500" b="1" dirty="0"/>
              <a:t>probability distributions is injective</a:t>
            </a:r>
            <a:r>
              <a:rPr lang="en-GB" sz="2500" dirty="0"/>
              <a:t>.</a:t>
            </a:r>
          </a:p>
          <a:p>
            <a:endParaRPr lang="en-US" sz="2500" dirty="0"/>
          </a:p>
          <a:p>
            <a:endParaRPr lang="en-US" dirty="0"/>
          </a:p>
        </p:txBody>
      </p:sp>
      <p:pic>
        <p:nvPicPr>
          <p:cNvPr id="5" name="Picture 4">
            <a:extLst>
              <a:ext uri="{FF2B5EF4-FFF2-40B4-BE49-F238E27FC236}">
                <a16:creationId xmlns:a16="http://schemas.microsoft.com/office/drawing/2014/main" id="{2EA673EB-6545-4FAA-B5AC-E889804A51C2}"/>
              </a:ext>
            </a:extLst>
          </p:cNvPr>
          <p:cNvPicPr>
            <a:picLocks noChangeAspect="1"/>
          </p:cNvPicPr>
          <p:nvPr/>
        </p:nvPicPr>
        <p:blipFill>
          <a:blip r:embed="rId2"/>
          <a:stretch>
            <a:fillRect/>
          </a:stretch>
        </p:blipFill>
        <p:spPr>
          <a:xfrm>
            <a:off x="2811195" y="2451588"/>
            <a:ext cx="1337434" cy="390085"/>
          </a:xfrm>
          <a:prstGeom prst="rect">
            <a:avLst/>
          </a:prstGeom>
          <a:ln>
            <a:solidFill>
              <a:schemeClr val="tx1"/>
            </a:solidFill>
          </a:ln>
        </p:spPr>
      </p:pic>
      <p:pic>
        <p:nvPicPr>
          <p:cNvPr id="8" name="Picture 7">
            <a:extLst>
              <a:ext uri="{FF2B5EF4-FFF2-40B4-BE49-F238E27FC236}">
                <a16:creationId xmlns:a16="http://schemas.microsoft.com/office/drawing/2014/main" id="{4D4FAB82-465E-4F4A-BE5E-1770B268F439}"/>
              </a:ext>
            </a:extLst>
          </p:cNvPr>
          <p:cNvPicPr>
            <a:picLocks noChangeAspect="1"/>
          </p:cNvPicPr>
          <p:nvPr/>
        </p:nvPicPr>
        <p:blipFill>
          <a:blip r:embed="rId3"/>
          <a:stretch>
            <a:fillRect/>
          </a:stretch>
        </p:blipFill>
        <p:spPr>
          <a:xfrm>
            <a:off x="8113468" y="2414586"/>
            <a:ext cx="799589" cy="342681"/>
          </a:xfrm>
          <a:prstGeom prst="rect">
            <a:avLst/>
          </a:prstGeom>
          <a:ln>
            <a:solidFill>
              <a:schemeClr val="tx1"/>
            </a:solidFill>
          </a:ln>
        </p:spPr>
      </p:pic>
      <p:pic>
        <p:nvPicPr>
          <p:cNvPr id="9" name="Picture 8">
            <a:extLst>
              <a:ext uri="{FF2B5EF4-FFF2-40B4-BE49-F238E27FC236}">
                <a16:creationId xmlns:a16="http://schemas.microsoft.com/office/drawing/2014/main" id="{5C0D2A0D-5B76-492C-A6E6-C6E5E2AEAC58}"/>
              </a:ext>
            </a:extLst>
          </p:cNvPr>
          <p:cNvPicPr>
            <a:picLocks noChangeAspect="1"/>
          </p:cNvPicPr>
          <p:nvPr/>
        </p:nvPicPr>
        <p:blipFill>
          <a:blip r:embed="rId4"/>
          <a:stretch>
            <a:fillRect/>
          </a:stretch>
        </p:blipFill>
        <p:spPr>
          <a:xfrm>
            <a:off x="7876297" y="2785108"/>
            <a:ext cx="367372" cy="333975"/>
          </a:xfrm>
          <a:prstGeom prst="rect">
            <a:avLst/>
          </a:prstGeom>
          <a:ln>
            <a:solidFill>
              <a:schemeClr val="tx1"/>
            </a:solidFill>
          </a:ln>
        </p:spPr>
      </p:pic>
      <p:pic>
        <p:nvPicPr>
          <p:cNvPr id="10" name="Picture 9">
            <a:extLst>
              <a:ext uri="{FF2B5EF4-FFF2-40B4-BE49-F238E27FC236}">
                <a16:creationId xmlns:a16="http://schemas.microsoft.com/office/drawing/2014/main" id="{67494A15-9F18-428A-B6B3-46906A691FEF}"/>
              </a:ext>
            </a:extLst>
          </p:cNvPr>
          <p:cNvPicPr>
            <a:picLocks noChangeAspect="1"/>
          </p:cNvPicPr>
          <p:nvPr/>
        </p:nvPicPr>
        <p:blipFill>
          <a:blip r:embed="rId5"/>
          <a:stretch>
            <a:fillRect/>
          </a:stretch>
        </p:blipFill>
        <p:spPr>
          <a:xfrm>
            <a:off x="10042280" y="2794415"/>
            <a:ext cx="438151" cy="328613"/>
          </a:xfrm>
          <a:prstGeom prst="rect">
            <a:avLst/>
          </a:prstGeom>
          <a:ln>
            <a:solidFill>
              <a:schemeClr val="tx1"/>
            </a:solidFill>
          </a:ln>
        </p:spPr>
      </p:pic>
      <p:pic>
        <p:nvPicPr>
          <p:cNvPr id="11" name="Picture 10">
            <a:extLst>
              <a:ext uri="{FF2B5EF4-FFF2-40B4-BE49-F238E27FC236}">
                <a16:creationId xmlns:a16="http://schemas.microsoft.com/office/drawing/2014/main" id="{D2FACB1A-9793-4AAC-98C6-664E389D1A1A}"/>
              </a:ext>
            </a:extLst>
          </p:cNvPr>
          <p:cNvPicPr>
            <a:picLocks noChangeAspect="1"/>
          </p:cNvPicPr>
          <p:nvPr/>
        </p:nvPicPr>
        <p:blipFill>
          <a:blip r:embed="rId6"/>
          <a:stretch>
            <a:fillRect/>
          </a:stretch>
        </p:blipFill>
        <p:spPr>
          <a:xfrm>
            <a:off x="2466684" y="3234835"/>
            <a:ext cx="839226" cy="351934"/>
          </a:xfrm>
          <a:prstGeom prst="rect">
            <a:avLst/>
          </a:prstGeom>
          <a:ln>
            <a:solidFill>
              <a:schemeClr val="tx1"/>
            </a:solidFill>
          </a:ln>
        </p:spPr>
      </p:pic>
      <p:pic>
        <p:nvPicPr>
          <p:cNvPr id="12" name="Picture 11">
            <a:extLst>
              <a:ext uri="{FF2B5EF4-FFF2-40B4-BE49-F238E27FC236}">
                <a16:creationId xmlns:a16="http://schemas.microsoft.com/office/drawing/2014/main" id="{965E8182-BF56-43F6-8D98-EFB0049E8E02}"/>
              </a:ext>
            </a:extLst>
          </p:cNvPr>
          <p:cNvPicPr>
            <a:picLocks noChangeAspect="1"/>
          </p:cNvPicPr>
          <p:nvPr/>
        </p:nvPicPr>
        <p:blipFill>
          <a:blip r:embed="rId7"/>
          <a:stretch>
            <a:fillRect/>
          </a:stretch>
        </p:blipFill>
        <p:spPr>
          <a:xfrm>
            <a:off x="11018373" y="3187871"/>
            <a:ext cx="292051" cy="438077"/>
          </a:xfrm>
          <a:prstGeom prst="rect">
            <a:avLst/>
          </a:prstGeom>
          <a:ln>
            <a:solidFill>
              <a:schemeClr val="tx1"/>
            </a:solidFill>
          </a:ln>
        </p:spPr>
      </p:pic>
    </p:spTree>
    <p:extLst>
      <p:ext uri="{BB962C8B-B14F-4D97-AF65-F5344CB8AC3E}">
        <p14:creationId xmlns:p14="http://schemas.microsoft.com/office/powerpoint/2010/main" val="3166046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7381D-A7A1-4C5F-9BC8-E0CA8EEA93BA}"/>
              </a:ext>
            </a:extLst>
          </p:cNvPr>
          <p:cNvSpPr>
            <a:spLocks noGrp="1"/>
          </p:cNvSpPr>
          <p:nvPr>
            <p:ph type="title"/>
          </p:nvPr>
        </p:nvSpPr>
        <p:spPr>
          <a:xfrm>
            <a:off x="78542" y="69703"/>
            <a:ext cx="11949335" cy="591480"/>
          </a:xfrm>
        </p:spPr>
        <p:txBody>
          <a:bodyPr>
            <a:normAutofit fontScale="90000"/>
          </a:bodyPr>
          <a:lstStyle/>
          <a:p>
            <a:r>
              <a:rPr lang="en-US" dirty="0"/>
              <a:t>Identifiability</a:t>
            </a:r>
          </a:p>
        </p:txBody>
      </p:sp>
      <p:sp>
        <p:nvSpPr>
          <p:cNvPr id="3" name="Content Placeholder 2">
            <a:extLst>
              <a:ext uri="{FF2B5EF4-FFF2-40B4-BE49-F238E27FC236}">
                <a16:creationId xmlns:a16="http://schemas.microsoft.com/office/drawing/2014/main" id="{45EA34C1-51A5-46A3-805C-A34C7A49F63B}"/>
              </a:ext>
            </a:extLst>
          </p:cNvPr>
          <p:cNvSpPr>
            <a:spLocks noGrp="1"/>
          </p:cNvSpPr>
          <p:nvPr>
            <p:ph idx="1"/>
          </p:nvPr>
        </p:nvSpPr>
        <p:spPr>
          <a:xfrm>
            <a:off x="92611" y="801858"/>
            <a:ext cx="11935265" cy="5950634"/>
          </a:xfrm>
        </p:spPr>
        <p:txBody>
          <a:bodyPr>
            <a:normAutofit/>
          </a:bodyPr>
          <a:lstStyle/>
          <a:p>
            <a:r>
              <a:rPr lang="en-US" sz="2500" dirty="0"/>
              <a:t>Injectivity-</a:t>
            </a:r>
            <a:r>
              <a:rPr lang="en-GB" sz="2500" dirty="0"/>
              <a:t>an </a:t>
            </a:r>
            <a:r>
              <a:rPr lang="en-GB" sz="2500" b="1" dirty="0"/>
              <a:t>injective</a:t>
            </a:r>
            <a:r>
              <a:rPr lang="en-GB" sz="2500" dirty="0"/>
              <a:t> function (also known as injection, or one-to-one function) is a </a:t>
            </a:r>
            <a:r>
              <a:rPr lang="en-GB" sz="2500" b="1" dirty="0"/>
              <a:t>function</a:t>
            </a:r>
            <a:r>
              <a:rPr lang="en-GB" sz="2500" dirty="0"/>
              <a:t> that maps </a:t>
            </a:r>
            <a:r>
              <a:rPr lang="en-GB" sz="2500" b="1" dirty="0"/>
              <a:t>distinct</a:t>
            </a:r>
            <a:r>
              <a:rPr lang="en-GB" sz="2500" dirty="0"/>
              <a:t> elements of its </a:t>
            </a:r>
            <a:r>
              <a:rPr lang="en-GB" sz="2500" b="1" dirty="0"/>
              <a:t>domain</a:t>
            </a:r>
            <a:r>
              <a:rPr lang="en-GB" sz="2500" dirty="0"/>
              <a:t> to </a:t>
            </a:r>
            <a:r>
              <a:rPr lang="en-GB" sz="2500" b="1" dirty="0"/>
              <a:t>distinct</a:t>
            </a:r>
            <a:r>
              <a:rPr lang="en-GB" sz="2500" dirty="0"/>
              <a:t> elements of its </a:t>
            </a:r>
            <a:r>
              <a:rPr lang="en-GB" sz="2500" b="1" dirty="0"/>
              <a:t>codomain</a:t>
            </a:r>
            <a:r>
              <a:rPr lang="en-GB" sz="2500" dirty="0"/>
              <a:t>. In other words, every element of the function's </a:t>
            </a:r>
            <a:r>
              <a:rPr lang="en-GB" sz="2500" b="1" dirty="0"/>
              <a:t>codomain</a:t>
            </a:r>
            <a:r>
              <a:rPr lang="en-GB" sz="2500" dirty="0"/>
              <a:t> is the </a:t>
            </a:r>
            <a:r>
              <a:rPr lang="en-GB" sz="2500" b="1" dirty="0"/>
              <a:t>image</a:t>
            </a:r>
            <a:r>
              <a:rPr lang="en-GB" sz="2500" dirty="0"/>
              <a:t> of at </a:t>
            </a:r>
            <a:r>
              <a:rPr lang="en-GB" sz="2500" b="1" dirty="0"/>
              <a:t>most one </a:t>
            </a:r>
            <a:r>
              <a:rPr lang="en-GB" sz="2500" dirty="0"/>
              <a:t>element of its domain.</a:t>
            </a:r>
          </a:p>
          <a:p>
            <a:r>
              <a:rPr lang="en-GB" sz="2500" dirty="0"/>
              <a:t>Here we explore the question of whether the </a:t>
            </a:r>
            <a:r>
              <a:rPr lang="en-GB" sz="2500" b="1" dirty="0"/>
              <a:t>model</a:t>
            </a:r>
            <a:r>
              <a:rPr lang="en-GB" sz="2500" dirty="0"/>
              <a:t> is </a:t>
            </a:r>
            <a:r>
              <a:rPr lang="en-GB" sz="2500" b="1" dirty="0"/>
              <a:t>identifiable</a:t>
            </a:r>
            <a:r>
              <a:rPr lang="en-GB" sz="2500" dirty="0"/>
              <a:t> or not</a:t>
            </a:r>
          </a:p>
          <a:p>
            <a:r>
              <a:rPr lang="en-GB" sz="2500" dirty="0"/>
              <a:t>The parameter       is called identifiable if the map                   is injective, that is</a:t>
            </a:r>
          </a:p>
          <a:p>
            <a:pPr marL="0" indent="0">
              <a:buNone/>
            </a:pPr>
            <a:r>
              <a:rPr lang="en-GB" sz="2500" dirty="0"/>
              <a:t>Every </a:t>
            </a:r>
            <a:r>
              <a:rPr lang="en-GB" sz="2500" b="1" dirty="0"/>
              <a:t>unique theta </a:t>
            </a:r>
            <a:r>
              <a:rPr lang="en-GB" sz="2500" dirty="0"/>
              <a:t>(parameter vector) defines </a:t>
            </a:r>
            <a:r>
              <a:rPr lang="en-GB" sz="2500" b="1" dirty="0"/>
              <a:t>different distribution</a:t>
            </a:r>
          </a:p>
          <a:p>
            <a:pPr marL="0" indent="0">
              <a:buNone/>
            </a:pPr>
            <a:endParaRPr lang="en-GB" sz="2500" b="1" dirty="0"/>
          </a:p>
          <a:p>
            <a:pPr marL="0" indent="0">
              <a:buNone/>
            </a:pPr>
            <a:endParaRPr lang="en-GB" sz="2500" b="1" dirty="0"/>
          </a:p>
          <a:p>
            <a:pPr marL="0" indent="0">
              <a:buNone/>
            </a:pPr>
            <a:endParaRPr lang="en-GB" sz="2500" b="1" dirty="0"/>
          </a:p>
          <a:p>
            <a:pPr marL="0" indent="0">
              <a:buNone/>
            </a:pPr>
            <a:r>
              <a:rPr lang="en-GB" sz="2500" b="1" dirty="0"/>
              <a:t>So, here our aim is to have such a parameter of model, so that given its distribution we can recover the parameter of distribution</a:t>
            </a:r>
            <a:r>
              <a:rPr lang="en-GB" sz="2500" dirty="0"/>
              <a:t> </a:t>
            </a:r>
          </a:p>
          <a:p>
            <a:endParaRPr lang="en-US" sz="2500" dirty="0"/>
          </a:p>
        </p:txBody>
      </p:sp>
      <p:pic>
        <p:nvPicPr>
          <p:cNvPr id="4" name="Picture 3">
            <a:extLst>
              <a:ext uri="{FF2B5EF4-FFF2-40B4-BE49-F238E27FC236}">
                <a16:creationId xmlns:a16="http://schemas.microsoft.com/office/drawing/2014/main" id="{72B771CE-A918-4A52-982D-D72F97C0A7E6}"/>
              </a:ext>
            </a:extLst>
          </p:cNvPr>
          <p:cNvPicPr>
            <a:picLocks noChangeAspect="1"/>
          </p:cNvPicPr>
          <p:nvPr/>
        </p:nvPicPr>
        <p:blipFill>
          <a:blip r:embed="rId2"/>
          <a:stretch>
            <a:fillRect/>
          </a:stretch>
        </p:blipFill>
        <p:spPr>
          <a:xfrm>
            <a:off x="10817396" y="1851951"/>
            <a:ext cx="1304925" cy="1409700"/>
          </a:xfrm>
          <a:prstGeom prst="rect">
            <a:avLst/>
          </a:prstGeom>
          <a:ln>
            <a:solidFill>
              <a:schemeClr val="tx1"/>
            </a:solidFill>
          </a:ln>
        </p:spPr>
      </p:pic>
      <p:pic>
        <p:nvPicPr>
          <p:cNvPr id="6" name="Picture 5">
            <a:extLst>
              <a:ext uri="{FF2B5EF4-FFF2-40B4-BE49-F238E27FC236}">
                <a16:creationId xmlns:a16="http://schemas.microsoft.com/office/drawing/2014/main" id="{CB016286-C5D4-40D4-9B71-5ACF93DBEFDE}"/>
              </a:ext>
            </a:extLst>
          </p:cNvPr>
          <p:cNvPicPr>
            <a:picLocks noChangeAspect="1"/>
          </p:cNvPicPr>
          <p:nvPr/>
        </p:nvPicPr>
        <p:blipFill>
          <a:blip r:embed="rId3"/>
          <a:stretch>
            <a:fillRect/>
          </a:stretch>
        </p:blipFill>
        <p:spPr>
          <a:xfrm>
            <a:off x="2465216" y="2681434"/>
            <a:ext cx="292051" cy="438077"/>
          </a:xfrm>
          <a:prstGeom prst="rect">
            <a:avLst/>
          </a:prstGeom>
          <a:ln>
            <a:solidFill>
              <a:schemeClr val="tx1"/>
            </a:solidFill>
          </a:ln>
        </p:spPr>
      </p:pic>
      <p:pic>
        <p:nvPicPr>
          <p:cNvPr id="8" name="Picture 7">
            <a:extLst>
              <a:ext uri="{FF2B5EF4-FFF2-40B4-BE49-F238E27FC236}">
                <a16:creationId xmlns:a16="http://schemas.microsoft.com/office/drawing/2014/main" id="{0C8CDF1E-7509-4E8E-AF58-CFDE944EE97D}"/>
              </a:ext>
            </a:extLst>
          </p:cNvPr>
          <p:cNvPicPr>
            <a:picLocks noChangeAspect="1"/>
          </p:cNvPicPr>
          <p:nvPr/>
        </p:nvPicPr>
        <p:blipFill>
          <a:blip r:embed="rId4"/>
          <a:stretch>
            <a:fillRect/>
          </a:stretch>
        </p:blipFill>
        <p:spPr>
          <a:xfrm>
            <a:off x="6882838" y="2813025"/>
            <a:ext cx="1179124" cy="352206"/>
          </a:xfrm>
          <a:prstGeom prst="rect">
            <a:avLst/>
          </a:prstGeom>
          <a:ln>
            <a:solidFill>
              <a:schemeClr val="tx1"/>
            </a:solidFill>
          </a:ln>
        </p:spPr>
      </p:pic>
      <p:pic>
        <p:nvPicPr>
          <p:cNvPr id="9" name="Picture 8">
            <a:extLst>
              <a:ext uri="{FF2B5EF4-FFF2-40B4-BE49-F238E27FC236}">
                <a16:creationId xmlns:a16="http://schemas.microsoft.com/office/drawing/2014/main" id="{8389294B-88B1-4AC7-98E1-E89D18DD579F}"/>
              </a:ext>
            </a:extLst>
          </p:cNvPr>
          <p:cNvPicPr>
            <a:picLocks noChangeAspect="1"/>
          </p:cNvPicPr>
          <p:nvPr/>
        </p:nvPicPr>
        <p:blipFill>
          <a:blip r:embed="rId5"/>
          <a:stretch>
            <a:fillRect/>
          </a:stretch>
        </p:blipFill>
        <p:spPr>
          <a:xfrm>
            <a:off x="151007" y="3701634"/>
            <a:ext cx="6725050" cy="996975"/>
          </a:xfrm>
          <a:prstGeom prst="rect">
            <a:avLst/>
          </a:prstGeom>
          <a:ln>
            <a:solidFill>
              <a:schemeClr val="tx1"/>
            </a:solidFill>
          </a:ln>
        </p:spPr>
      </p:pic>
    </p:spTree>
    <p:extLst>
      <p:ext uri="{BB962C8B-B14F-4D97-AF65-F5344CB8AC3E}">
        <p14:creationId xmlns:p14="http://schemas.microsoft.com/office/powerpoint/2010/main" val="266591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1F18B-BCA5-4E09-B298-45182B386320}"/>
              </a:ext>
            </a:extLst>
          </p:cNvPr>
          <p:cNvSpPr>
            <a:spLocks noGrp="1"/>
          </p:cNvSpPr>
          <p:nvPr>
            <p:ph type="title"/>
          </p:nvPr>
        </p:nvSpPr>
        <p:spPr>
          <a:xfrm>
            <a:off x="430236" y="2658158"/>
            <a:ext cx="11245949" cy="1325563"/>
          </a:xfrm>
        </p:spPr>
        <p:txBody>
          <a:bodyPr>
            <a:normAutofit/>
          </a:bodyPr>
          <a:lstStyle/>
          <a:p>
            <a:r>
              <a:rPr lang="en-GB" sz="4000" dirty="0"/>
              <a:t>Part 2: parametric estimation and confidence intervals</a:t>
            </a:r>
            <a:endParaRPr lang="en-US" sz="4000" dirty="0"/>
          </a:p>
        </p:txBody>
      </p:sp>
    </p:spTree>
    <p:extLst>
      <p:ext uri="{BB962C8B-B14F-4D97-AF65-F5344CB8AC3E}">
        <p14:creationId xmlns:p14="http://schemas.microsoft.com/office/powerpoint/2010/main" val="762320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7381D-A7A1-4C5F-9BC8-E0CA8EEA93BA}"/>
              </a:ext>
            </a:extLst>
          </p:cNvPr>
          <p:cNvSpPr>
            <a:spLocks noGrp="1"/>
          </p:cNvSpPr>
          <p:nvPr>
            <p:ph type="title"/>
          </p:nvPr>
        </p:nvSpPr>
        <p:spPr>
          <a:xfrm>
            <a:off x="70340" y="211018"/>
            <a:ext cx="11690251" cy="591480"/>
          </a:xfrm>
        </p:spPr>
        <p:txBody>
          <a:bodyPr>
            <a:normAutofit fontScale="90000"/>
          </a:bodyPr>
          <a:lstStyle/>
          <a:p>
            <a:r>
              <a:rPr lang="en-GB" sz="3600" b="1" dirty="0"/>
              <a:t>Statistics, Estimators, Consistency, and Asymptotic Normality</a:t>
            </a:r>
            <a:br>
              <a:rPr lang="en-GB" b="1" dirty="0"/>
            </a:br>
            <a:endParaRPr lang="en-US" dirty="0"/>
          </a:p>
        </p:txBody>
      </p:sp>
      <p:sp>
        <p:nvSpPr>
          <p:cNvPr id="3" name="Content Placeholder 2">
            <a:extLst>
              <a:ext uri="{FF2B5EF4-FFF2-40B4-BE49-F238E27FC236}">
                <a16:creationId xmlns:a16="http://schemas.microsoft.com/office/drawing/2014/main" id="{45EA34C1-51A5-46A3-805C-A34C7A49F63B}"/>
              </a:ext>
            </a:extLst>
          </p:cNvPr>
          <p:cNvSpPr>
            <a:spLocks noGrp="1"/>
          </p:cNvSpPr>
          <p:nvPr>
            <p:ph idx="1"/>
          </p:nvPr>
        </p:nvSpPr>
        <p:spPr>
          <a:xfrm>
            <a:off x="78543" y="534568"/>
            <a:ext cx="11935265" cy="6267159"/>
          </a:xfrm>
        </p:spPr>
        <p:txBody>
          <a:bodyPr>
            <a:normAutofit/>
          </a:bodyPr>
          <a:lstStyle/>
          <a:p>
            <a:r>
              <a:rPr lang="en-GB" sz="2500" b="1" dirty="0"/>
              <a:t>E</a:t>
            </a:r>
            <a:r>
              <a:rPr lang="en-US" sz="2500" b="1" dirty="0" err="1"/>
              <a:t>stimation</a:t>
            </a:r>
            <a:r>
              <a:rPr lang="en-US" sz="2500" b="1" dirty="0"/>
              <a:t> </a:t>
            </a:r>
            <a:r>
              <a:rPr lang="en-US" sz="2500" dirty="0"/>
              <a:t>(parameter estimation) is probably the </a:t>
            </a:r>
            <a:r>
              <a:rPr lang="en-US" sz="2500" b="1" dirty="0"/>
              <a:t>most natural thing </a:t>
            </a:r>
            <a:r>
              <a:rPr lang="en-US" sz="2500" dirty="0"/>
              <a:t>you might want to do when you are faced with a </a:t>
            </a:r>
            <a:r>
              <a:rPr lang="en-US" sz="2500" b="1" dirty="0"/>
              <a:t>statistical inference question</a:t>
            </a:r>
          </a:p>
          <a:p>
            <a:r>
              <a:rPr lang="en-US" sz="2500" dirty="0"/>
              <a:t>You </a:t>
            </a:r>
            <a:r>
              <a:rPr lang="en-US" sz="2500" b="1" dirty="0"/>
              <a:t>observe</a:t>
            </a:r>
            <a:r>
              <a:rPr lang="en-US" sz="2500" dirty="0"/>
              <a:t> the data, if your model is </a:t>
            </a:r>
            <a:r>
              <a:rPr lang="en-US" sz="2500" b="1" dirty="0"/>
              <a:t>well specified </a:t>
            </a:r>
            <a:r>
              <a:rPr lang="en-US" sz="2500" dirty="0"/>
              <a:t>you know that it comes from </a:t>
            </a:r>
            <a:r>
              <a:rPr lang="en-US" sz="2500" b="1" dirty="0"/>
              <a:t>one</a:t>
            </a:r>
            <a:r>
              <a:rPr lang="en-US" sz="2500" dirty="0"/>
              <a:t> of the </a:t>
            </a:r>
            <a:r>
              <a:rPr lang="en-US" sz="2500" b="1" dirty="0"/>
              <a:t>candidate probability distributions</a:t>
            </a:r>
            <a:r>
              <a:rPr lang="en-US" sz="2500" dirty="0"/>
              <a:t>, then most natural questions is, </a:t>
            </a:r>
            <a:r>
              <a:rPr lang="en-US" sz="2500" b="1" dirty="0"/>
              <a:t>can I find </a:t>
            </a:r>
            <a:r>
              <a:rPr lang="en-US" sz="2500" dirty="0"/>
              <a:t>from which one (find parameter of distribution? </a:t>
            </a:r>
          </a:p>
          <a:p>
            <a:pPr marL="0" indent="0">
              <a:buNone/>
            </a:pPr>
            <a:r>
              <a:rPr lang="en-US" sz="2500" dirty="0"/>
              <a:t>Some </a:t>
            </a:r>
            <a:r>
              <a:rPr lang="en-US" sz="2500" b="1" dirty="0"/>
              <a:t>definitions</a:t>
            </a:r>
            <a:r>
              <a:rPr lang="en-US" sz="2500" dirty="0"/>
              <a:t> in </a:t>
            </a:r>
            <a:r>
              <a:rPr lang="en-US" sz="2500" b="1" dirty="0"/>
              <a:t>parameter estimation:</a:t>
            </a:r>
          </a:p>
          <a:p>
            <a:pPr marL="457200" indent="-457200">
              <a:buFont typeface="+mj-lt"/>
              <a:buAutoNum type="arabicPeriod"/>
            </a:pPr>
            <a:r>
              <a:rPr lang="en-US" sz="2500" b="1" dirty="0"/>
              <a:t>Statistic: </a:t>
            </a:r>
            <a:r>
              <a:rPr lang="en-US" sz="2500" dirty="0"/>
              <a:t>Any measurable function of the sample (data) e.g. sample avg, sample max</a:t>
            </a:r>
          </a:p>
          <a:p>
            <a:pPr marL="457200" indent="-457200">
              <a:buFont typeface="+mj-lt"/>
              <a:buAutoNum type="arabicPeriod"/>
            </a:pPr>
            <a:r>
              <a:rPr lang="en-US" sz="2500" b="1" dirty="0"/>
              <a:t>Estimator of theta. </a:t>
            </a:r>
            <a:r>
              <a:rPr lang="en-US" sz="2500" dirty="0"/>
              <a:t>Any statistic whose expression does not depend on theta (it is like a function of data, that is computable once we have the data)</a:t>
            </a:r>
          </a:p>
          <a:p>
            <a:pPr marL="0" indent="0">
              <a:buNone/>
            </a:pPr>
            <a:r>
              <a:rPr lang="en-US" sz="2500" b="1" dirty="0"/>
              <a:t>Once, </a:t>
            </a:r>
            <a:r>
              <a:rPr lang="en-US" sz="2500" dirty="0"/>
              <a:t>we choose (find) estimator we are interested in its properties (of course ideal estimator is the one that equals to true theta, but it’s impossible) and we want it to have some desirable properties 1) An </a:t>
            </a:r>
            <a:r>
              <a:rPr lang="en-US" sz="2500" b="1" dirty="0"/>
              <a:t>estimator</a:t>
            </a:r>
            <a:r>
              <a:rPr lang="en-US" sz="2500" dirty="0"/>
              <a:t>              is </a:t>
            </a:r>
            <a:r>
              <a:rPr lang="en-US" sz="2500" b="1" dirty="0"/>
              <a:t>consistent, that is </a:t>
            </a:r>
          </a:p>
          <a:p>
            <a:pPr marL="0" indent="0">
              <a:buNone/>
            </a:pPr>
            <a:r>
              <a:rPr lang="en-US" sz="2500" b="1" dirty="0"/>
              <a:t>2) </a:t>
            </a:r>
            <a:r>
              <a:rPr lang="en-US" sz="2500" dirty="0"/>
              <a:t>Estimator              is asymptotically </a:t>
            </a:r>
            <a:r>
              <a:rPr lang="en-US" sz="2500" b="1" dirty="0"/>
              <a:t>normal</a:t>
            </a:r>
            <a:r>
              <a:rPr lang="en-US" sz="2500" dirty="0"/>
              <a:t> if</a:t>
            </a:r>
          </a:p>
          <a:p>
            <a:pPr marL="0" indent="0">
              <a:buNone/>
            </a:pPr>
            <a:r>
              <a:rPr lang="en-US" sz="2500" dirty="0"/>
              <a:t>And quantity sigma^2 is then called asymptotic variance of</a:t>
            </a:r>
          </a:p>
          <a:p>
            <a:r>
              <a:rPr lang="en-US" sz="2500" dirty="0"/>
              <a:t>  Statistic is function of data, estimator is a special statistics that doesn’t depend on theta </a:t>
            </a:r>
            <a:endParaRPr lang="en-US" sz="2500" b="1" dirty="0"/>
          </a:p>
        </p:txBody>
      </p:sp>
      <p:pic>
        <p:nvPicPr>
          <p:cNvPr id="6" name="Picture 5">
            <a:extLst>
              <a:ext uri="{FF2B5EF4-FFF2-40B4-BE49-F238E27FC236}">
                <a16:creationId xmlns:a16="http://schemas.microsoft.com/office/drawing/2014/main" id="{4275FBBB-1B47-44E0-9F10-374DB85327D8}"/>
              </a:ext>
            </a:extLst>
          </p:cNvPr>
          <p:cNvPicPr>
            <a:picLocks noChangeAspect="1"/>
          </p:cNvPicPr>
          <p:nvPr/>
        </p:nvPicPr>
        <p:blipFill>
          <a:blip r:embed="rId2"/>
          <a:stretch>
            <a:fillRect/>
          </a:stretch>
        </p:blipFill>
        <p:spPr>
          <a:xfrm>
            <a:off x="5751195" y="5007805"/>
            <a:ext cx="741866" cy="436392"/>
          </a:xfrm>
          <a:prstGeom prst="rect">
            <a:avLst/>
          </a:prstGeom>
        </p:spPr>
      </p:pic>
      <p:pic>
        <p:nvPicPr>
          <p:cNvPr id="7" name="Picture 6">
            <a:extLst>
              <a:ext uri="{FF2B5EF4-FFF2-40B4-BE49-F238E27FC236}">
                <a16:creationId xmlns:a16="http://schemas.microsoft.com/office/drawing/2014/main" id="{0461F78E-2681-462A-9C6C-F14F1E09BC5A}"/>
              </a:ext>
            </a:extLst>
          </p:cNvPr>
          <p:cNvPicPr>
            <a:picLocks noChangeAspect="1"/>
          </p:cNvPicPr>
          <p:nvPr/>
        </p:nvPicPr>
        <p:blipFill>
          <a:blip r:embed="rId3"/>
          <a:stretch>
            <a:fillRect/>
          </a:stretch>
        </p:blipFill>
        <p:spPr>
          <a:xfrm>
            <a:off x="10007333" y="5039384"/>
            <a:ext cx="1967922" cy="601761"/>
          </a:xfrm>
          <a:prstGeom prst="rect">
            <a:avLst/>
          </a:prstGeom>
          <a:ln>
            <a:solidFill>
              <a:schemeClr val="tx1"/>
            </a:solidFill>
          </a:ln>
        </p:spPr>
      </p:pic>
      <p:pic>
        <p:nvPicPr>
          <p:cNvPr id="9" name="Picture 8">
            <a:extLst>
              <a:ext uri="{FF2B5EF4-FFF2-40B4-BE49-F238E27FC236}">
                <a16:creationId xmlns:a16="http://schemas.microsoft.com/office/drawing/2014/main" id="{696610EB-BFF6-4FD6-A484-8711A7D7CC59}"/>
              </a:ext>
            </a:extLst>
          </p:cNvPr>
          <p:cNvPicPr>
            <a:picLocks noChangeAspect="1"/>
          </p:cNvPicPr>
          <p:nvPr/>
        </p:nvPicPr>
        <p:blipFill>
          <a:blip r:embed="rId2"/>
          <a:stretch>
            <a:fillRect/>
          </a:stretch>
        </p:blipFill>
        <p:spPr>
          <a:xfrm>
            <a:off x="1880235" y="5441559"/>
            <a:ext cx="741866" cy="436392"/>
          </a:xfrm>
          <a:prstGeom prst="rect">
            <a:avLst/>
          </a:prstGeom>
          <a:ln>
            <a:solidFill>
              <a:schemeClr val="tx1"/>
            </a:solidFill>
          </a:ln>
        </p:spPr>
      </p:pic>
      <p:pic>
        <p:nvPicPr>
          <p:cNvPr id="10" name="Picture 9">
            <a:extLst>
              <a:ext uri="{FF2B5EF4-FFF2-40B4-BE49-F238E27FC236}">
                <a16:creationId xmlns:a16="http://schemas.microsoft.com/office/drawing/2014/main" id="{D4B7636B-4963-40EB-ABD6-97891E36A46B}"/>
              </a:ext>
            </a:extLst>
          </p:cNvPr>
          <p:cNvPicPr>
            <a:picLocks noChangeAspect="1"/>
          </p:cNvPicPr>
          <p:nvPr/>
        </p:nvPicPr>
        <p:blipFill>
          <a:blip r:embed="rId4"/>
          <a:stretch>
            <a:fillRect/>
          </a:stretch>
        </p:blipFill>
        <p:spPr>
          <a:xfrm>
            <a:off x="6259756" y="5428078"/>
            <a:ext cx="3016258" cy="508488"/>
          </a:xfrm>
          <a:prstGeom prst="rect">
            <a:avLst/>
          </a:prstGeom>
          <a:ln>
            <a:solidFill>
              <a:schemeClr val="tx1"/>
            </a:solidFill>
          </a:ln>
        </p:spPr>
      </p:pic>
      <p:pic>
        <p:nvPicPr>
          <p:cNvPr id="11" name="Picture 10">
            <a:extLst>
              <a:ext uri="{FF2B5EF4-FFF2-40B4-BE49-F238E27FC236}">
                <a16:creationId xmlns:a16="http://schemas.microsoft.com/office/drawing/2014/main" id="{DEC25545-A9CA-43AA-A1DB-7BC3A7634F55}"/>
              </a:ext>
            </a:extLst>
          </p:cNvPr>
          <p:cNvPicPr>
            <a:picLocks noChangeAspect="1"/>
          </p:cNvPicPr>
          <p:nvPr/>
        </p:nvPicPr>
        <p:blipFill>
          <a:blip r:embed="rId5"/>
          <a:stretch>
            <a:fillRect/>
          </a:stretch>
        </p:blipFill>
        <p:spPr>
          <a:xfrm>
            <a:off x="7843177" y="6010714"/>
            <a:ext cx="330151" cy="355547"/>
          </a:xfrm>
          <a:prstGeom prst="rect">
            <a:avLst/>
          </a:prstGeom>
          <a:ln>
            <a:solidFill>
              <a:schemeClr val="tx1"/>
            </a:solidFill>
          </a:ln>
        </p:spPr>
      </p:pic>
    </p:spTree>
    <p:extLst>
      <p:ext uri="{BB962C8B-B14F-4D97-AF65-F5344CB8AC3E}">
        <p14:creationId xmlns:p14="http://schemas.microsoft.com/office/powerpoint/2010/main" val="12983992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6353</TotalTime>
  <Words>5205</Words>
  <Application>Microsoft Office PowerPoint</Application>
  <PresentationFormat>Widescreen</PresentationFormat>
  <Paragraphs>349</Paragraphs>
  <Slides>59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59</vt:i4>
      </vt:variant>
    </vt:vector>
  </HeadingPairs>
  <TitlesOfParts>
    <vt:vector size="63" baseType="lpstr">
      <vt:lpstr>Arial</vt:lpstr>
      <vt:lpstr>Calibri</vt:lpstr>
      <vt:lpstr>Calibri Light</vt:lpstr>
      <vt:lpstr>Office Theme</vt:lpstr>
      <vt:lpstr>Foundations of inference</vt:lpstr>
      <vt:lpstr>Part 1: parametric statistical models</vt:lpstr>
      <vt:lpstr>Trinity of statistical inference</vt:lpstr>
      <vt:lpstr>Statistical model</vt:lpstr>
      <vt:lpstr>Parametric, nonparametric and semiparametric models</vt:lpstr>
      <vt:lpstr>Insight from exercises</vt:lpstr>
      <vt:lpstr>Identifiability</vt:lpstr>
      <vt:lpstr>Part 2: parametric estimation and confidence intervals</vt:lpstr>
      <vt:lpstr>Statistics, Estimators, Consistency, and Asymptotic Normality </vt:lpstr>
      <vt:lpstr>Bias and variance of Estimators; Jensen's Inequality</vt:lpstr>
      <vt:lpstr>Bias and variance trade-off </vt:lpstr>
      <vt:lpstr>Miscellaneous</vt:lpstr>
      <vt:lpstr>Confidence intervals</vt:lpstr>
      <vt:lpstr>Confidence intervals continued</vt:lpstr>
      <vt:lpstr>Links on convergence</vt:lpstr>
      <vt:lpstr>Recitation 1 </vt:lpstr>
      <vt:lpstr>PowerPoint Presentation</vt:lpstr>
      <vt:lpstr>Recitation: Modes of convergence</vt:lpstr>
      <vt:lpstr>Almost sure convergence and conv in probability</vt:lpstr>
      <vt:lpstr>Convergence in distribution</vt:lpstr>
      <vt:lpstr>Convergence in probability vs almost sure</vt:lpstr>
      <vt:lpstr>Final examples of conv a.s; in prob; in distribution</vt:lpstr>
      <vt:lpstr>Lecture 5. Delta method and  confidence intervals</vt:lpstr>
      <vt:lpstr>Confidence intervals</vt:lpstr>
      <vt:lpstr>Delta method for confidence interval</vt:lpstr>
      <vt:lpstr>Conditions for applicability of delta method</vt:lpstr>
      <vt:lpstr>Frequentist interpretation of confidence interval</vt:lpstr>
      <vt:lpstr>Recitation 3</vt:lpstr>
      <vt:lpstr>Rec 3 continued</vt:lpstr>
      <vt:lpstr>PowerPoint Presentation</vt:lpstr>
      <vt:lpstr>Recitation continued; minimum as estimator</vt:lpstr>
      <vt:lpstr>One-sided confidence interval</vt:lpstr>
      <vt:lpstr>a</vt:lpstr>
      <vt:lpstr>Assumptions of WLL, CLT and delta method</vt:lpstr>
      <vt:lpstr>a</vt:lpstr>
      <vt:lpstr>Hypothesis testing</vt:lpstr>
      <vt:lpstr>Introduction to hypothesis testing</vt:lpstr>
      <vt:lpstr>Model and assumptions</vt:lpstr>
      <vt:lpstr>Modeling assumptions</vt:lpstr>
      <vt:lpstr>One-sided test vs two-sided test</vt:lpstr>
      <vt:lpstr>Hypothesis testing principle</vt:lpstr>
      <vt:lpstr>Statistical formulation for hypothesis testing</vt:lpstr>
      <vt:lpstr>Statistical tests</vt:lpstr>
      <vt:lpstr>Type 1 error of a statistical test</vt:lpstr>
      <vt:lpstr>Type 2 error and power of a test</vt:lpstr>
      <vt:lpstr>Level of a statistical test</vt:lpstr>
      <vt:lpstr>One-sided vs two-sided tests</vt:lpstr>
      <vt:lpstr>Introduction to Parametric Hypothesis Testing: Worked examples, P-values </vt:lpstr>
      <vt:lpstr>2-sided test associated to a Bernoulli experiment</vt:lpstr>
      <vt:lpstr>Definitions</vt:lpstr>
      <vt:lpstr>Definitions</vt:lpstr>
      <vt:lpstr>Errors, Levels, and Conclusion of a One-Sided Test</vt:lpstr>
      <vt:lpstr>Introduction to p-values</vt:lpstr>
      <vt:lpstr>Recitation: Hypothesis testing </vt:lpstr>
      <vt:lpstr>Recitation: Hypothesis testing </vt:lpstr>
      <vt:lpstr>Recitation: Hypothesis testing </vt:lpstr>
      <vt:lpstr>Composite Test</vt:lpstr>
      <vt:lpstr>Calculation of type 2 error and power of a test</vt:lpstr>
      <vt:lpstr>A Two-Sample Test on Standardized Test Scores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Foundations of inference</dc:title>
  <dc:creator>Valiyev, Mahammad</dc:creator>
  <cp:lastModifiedBy>Valiyev, Mahammad</cp:lastModifiedBy>
  <cp:revision>501</cp:revision>
  <dcterms:created xsi:type="dcterms:W3CDTF">2020-05-28T18:14:15Z</dcterms:created>
  <dcterms:modified xsi:type="dcterms:W3CDTF">2020-07-17T12:48:46Z</dcterms:modified>
</cp:coreProperties>
</file>